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9"/>
  </p:notesMasterIdLst>
  <p:sldIdLst>
    <p:sldId id="256" r:id="rId2"/>
    <p:sldId id="261" r:id="rId3"/>
    <p:sldId id="260" r:id="rId4"/>
    <p:sldId id="262" r:id="rId5"/>
    <p:sldId id="258" r:id="rId6"/>
    <p:sldId id="257" r:id="rId7"/>
    <p:sldId id="259"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80" r:id="rId23"/>
    <p:sldId id="279" r:id="rId24"/>
    <p:sldId id="278" r:id="rId25"/>
    <p:sldId id="281" r:id="rId26"/>
    <p:sldId id="277"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3D453-5B82-446D-A0B9-887978D96DE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79CDF479-B5B9-4D30-A78D-0097BFC69F5B}">
      <dgm:prSet phldrT="[Metin]"/>
      <dgm:spPr/>
      <dgm:t>
        <a:bodyPr/>
        <a:lstStyle/>
        <a:p>
          <a:r>
            <a:rPr lang="tr-TR" b="1" dirty="0"/>
            <a:t>BAĞIMLILIK TÜRLERİ</a:t>
          </a:r>
        </a:p>
      </dgm:t>
    </dgm:pt>
    <dgm:pt modelId="{3CC68961-E2F4-4C09-B76B-FB9CB0214E6C}" type="parTrans" cxnId="{796B9D48-A243-4D9F-BC7C-D58E5FF252B0}">
      <dgm:prSet/>
      <dgm:spPr/>
      <dgm:t>
        <a:bodyPr/>
        <a:lstStyle/>
        <a:p>
          <a:endParaRPr lang="tr-TR"/>
        </a:p>
      </dgm:t>
    </dgm:pt>
    <dgm:pt modelId="{17B892A4-A43B-40EA-8C10-5F110B293E0E}" type="sibTrans" cxnId="{796B9D48-A243-4D9F-BC7C-D58E5FF252B0}">
      <dgm:prSet/>
      <dgm:spPr/>
      <dgm:t>
        <a:bodyPr/>
        <a:lstStyle/>
        <a:p>
          <a:endParaRPr lang="tr-TR"/>
        </a:p>
      </dgm:t>
    </dgm:pt>
    <dgm:pt modelId="{CAAD9E17-0AD7-4F97-B64B-4D20E9949B4E}">
      <dgm:prSet phldrT="[Metin]"/>
      <dgm:spPr/>
      <dgm:t>
        <a:bodyPr/>
        <a:lstStyle/>
        <a:p>
          <a:r>
            <a:rPr lang="tr-TR" dirty="0"/>
            <a:t>Davranışsal</a:t>
          </a:r>
        </a:p>
      </dgm:t>
    </dgm:pt>
    <dgm:pt modelId="{101F1FF2-B125-4D10-8CA8-0197DBA55255}" type="parTrans" cxnId="{982F7A92-DD35-4C70-9E6C-B6C711B5AC12}">
      <dgm:prSet/>
      <dgm:spPr/>
      <dgm:t>
        <a:bodyPr/>
        <a:lstStyle/>
        <a:p>
          <a:endParaRPr lang="tr-TR"/>
        </a:p>
      </dgm:t>
    </dgm:pt>
    <dgm:pt modelId="{A1ED033D-AF24-42B3-B77D-966B881AE819}" type="sibTrans" cxnId="{982F7A92-DD35-4C70-9E6C-B6C711B5AC12}">
      <dgm:prSet/>
      <dgm:spPr/>
      <dgm:t>
        <a:bodyPr/>
        <a:lstStyle/>
        <a:p>
          <a:endParaRPr lang="tr-TR"/>
        </a:p>
      </dgm:t>
    </dgm:pt>
    <dgm:pt modelId="{9170B2CE-8318-40EB-B629-85549C866AA9}">
      <dgm:prSet phldrT="[Metin]"/>
      <dgm:spPr/>
      <dgm:t>
        <a:bodyPr/>
        <a:lstStyle/>
        <a:p>
          <a:r>
            <a:rPr lang="tr-TR" dirty="0"/>
            <a:t>Kumar</a:t>
          </a:r>
        </a:p>
      </dgm:t>
    </dgm:pt>
    <dgm:pt modelId="{72D079CD-A4E2-4DFF-A3F3-8E4ACDFD4469}" type="parTrans" cxnId="{10B23AEE-69C2-4D95-9A94-9A75BB7E0787}">
      <dgm:prSet/>
      <dgm:spPr/>
      <dgm:t>
        <a:bodyPr/>
        <a:lstStyle/>
        <a:p>
          <a:endParaRPr lang="tr-TR"/>
        </a:p>
      </dgm:t>
    </dgm:pt>
    <dgm:pt modelId="{EAAD604C-9CA1-4E5D-BB27-561594A318D5}" type="sibTrans" cxnId="{10B23AEE-69C2-4D95-9A94-9A75BB7E0787}">
      <dgm:prSet/>
      <dgm:spPr/>
      <dgm:t>
        <a:bodyPr/>
        <a:lstStyle/>
        <a:p>
          <a:endParaRPr lang="tr-TR"/>
        </a:p>
      </dgm:t>
    </dgm:pt>
    <dgm:pt modelId="{CEF53E47-524F-402E-B712-15D17739E47A}">
      <dgm:prSet phldrT="[Metin]"/>
      <dgm:spPr/>
      <dgm:t>
        <a:bodyPr/>
        <a:lstStyle/>
        <a:p>
          <a:r>
            <a:rPr lang="tr-TR" dirty="0"/>
            <a:t>Alışveriş</a:t>
          </a:r>
        </a:p>
      </dgm:t>
    </dgm:pt>
    <dgm:pt modelId="{CE45E833-9E27-443D-9DDA-813B2EEF773F}" type="parTrans" cxnId="{302DE2FB-B3DD-4AD7-B9AB-1AD9360C9460}">
      <dgm:prSet/>
      <dgm:spPr/>
      <dgm:t>
        <a:bodyPr/>
        <a:lstStyle/>
        <a:p>
          <a:endParaRPr lang="tr-TR"/>
        </a:p>
      </dgm:t>
    </dgm:pt>
    <dgm:pt modelId="{251D590E-5418-419F-B331-47E1D95C8A67}" type="sibTrans" cxnId="{302DE2FB-B3DD-4AD7-B9AB-1AD9360C9460}">
      <dgm:prSet/>
      <dgm:spPr/>
      <dgm:t>
        <a:bodyPr/>
        <a:lstStyle/>
        <a:p>
          <a:endParaRPr lang="tr-TR"/>
        </a:p>
      </dgm:t>
    </dgm:pt>
    <dgm:pt modelId="{5AAD6829-527F-4BAF-BAB5-03516D185F62}">
      <dgm:prSet phldrT="[Metin]"/>
      <dgm:spPr/>
      <dgm:t>
        <a:bodyPr/>
        <a:lstStyle/>
        <a:p>
          <a:r>
            <a:rPr lang="tr-TR" dirty="0"/>
            <a:t>Maddesel</a:t>
          </a:r>
        </a:p>
      </dgm:t>
    </dgm:pt>
    <dgm:pt modelId="{D7F212CE-57CE-45A1-A3CF-10A84F72261F}" type="parTrans" cxnId="{243F52B7-8050-4607-82E7-1C979261097E}">
      <dgm:prSet/>
      <dgm:spPr/>
      <dgm:t>
        <a:bodyPr/>
        <a:lstStyle/>
        <a:p>
          <a:endParaRPr lang="tr-TR"/>
        </a:p>
      </dgm:t>
    </dgm:pt>
    <dgm:pt modelId="{A9156D53-14CE-42A7-8FE6-890F702D4D47}" type="sibTrans" cxnId="{243F52B7-8050-4607-82E7-1C979261097E}">
      <dgm:prSet/>
      <dgm:spPr/>
      <dgm:t>
        <a:bodyPr/>
        <a:lstStyle/>
        <a:p>
          <a:endParaRPr lang="tr-TR"/>
        </a:p>
      </dgm:t>
    </dgm:pt>
    <dgm:pt modelId="{4F1C7683-88AE-48A0-B2D6-07F1A31651F1}">
      <dgm:prSet phldrT="[Metin]"/>
      <dgm:spPr/>
      <dgm:t>
        <a:bodyPr/>
        <a:lstStyle/>
        <a:p>
          <a:r>
            <a:rPr lang="tr-TR" dirty="0"/>
            <a:t>Uyuşturucu</a:t>
          </a:r>
        </a:p>
      </dgm:t>
    </dgm:pt>
    <dgm:pt modelId="{E50C7587-41A1-4523-8302-69D6F3127BA5}" type="parTrans" cxnId="{1092F4F5-CA56-4F7B-91DD-489AEC8C6186}">
      <dgm:prSet/>
      <dgm:spPr/>
      <dgm:t>
        <a:bodyPr/>
        <a:lstStyle/>
        <a:p>
          <a:endParaRPr lang="tr-TR"/>
        </a:p>
      </dgm:t>
    </dgm:pt>
    <dgm:pt modelId="{DFEF6D17-4F90-4244-A137-1196419AFE91}" type="sibTrans" cxnId="{1092F4F5-CA56-4F7B-91DD-489AEC8C6186}">
      <dgm:prSet/>
      <dgm:spPr/>
      <dgm:t>
        <a:bodyPr/>
        <a:lstStyle/>
        <a:p>
          <a:endParaRPr lang="tr-TR"/>
        </a:p>
      </dgm:t>
    </dgm:pt>
    <dgm:pt modelId="{A2903551-47C3-4FF7-A1F9-89154EFCB257}">
      <dgm:prSet/>
      <dgm:spPr/>
      <dgm:t>
        <a:bodyPr/>
        <a:lstStyle/>
        <a:p>
          <a:r>
            <a:rPr lang="tr-TR" dirty="0"/>
            <a:t>Tütün</a:t>
          </a:r>
        </a:p>
      </dgm:t>
    </dgm:pt>
    <dgm:pt modelId="{DB022C40-1379-43F1-978B-6499F431A23F}" type="parTrans" cxnId="{324269D0-98E4-4821-BA2E-E9D99DC2C05C}">
      <dgm:prSet/>
      <dgm:spPr/>
      <dgm:t>
        <a:bodyPr/>
        <a:lstStyle/>
        <a:p>
          <a:endParaRPr lang="tr-TR"/>
        </a:p>
      </dgm:t>
    </dgm:pt>
    <dgm:pt modelId="{60AB3B24-7150-44BA-B550-CC42306C0FAC}" type="sibTrans" cxnId="{324269D0-98E4-4821-BA2E-E9D99DC2C05C}">
      <dgm:prSet/>
      <dgm:spPr/>
      <dgm:t>
        <a:bodyPr/>
        <a:lstStyle/>
        <a:p>
          <a:endParaRPr lang="tr-TR"/>
        </a:p>
      </dgm:t>
    </dgm:pt>
    <dgm:pt modelId="{6F5EA239-7B6B-4C89-9CDC-AA54E4C99B82}">
      <dgm:prSet/>
      <dgm:spPr/>
      <dgm:t>
        <a:bodyPr/>
        <a:lstStyle/>
        <a:p>
          <a:r>
            <a:rPr lang="tr-TR" dirty="0"/>
            <a:t>Teknoloji</a:t>
          </a:r>
        </a:p>
      </dgm:t>
    </dgm:pt>
    <dgm:pt modelId="{9A457661-C0AB-4557-B9AF-143C33F5FE2F}" type="parTrans" cxnId="{4F8C717E-34C0-44D7-8EEA-2C49D0A71F95}">
      <dgm:prSet/>
      <dgm:spPr/>
      <dgm:t>
        <a:bodyPr/>
        <a:lstStyle/>
        <a:p>
          <a:endParaRPr lang="tr-TR"/>
        </a:p>
      </dgm:t>
    </dgm:pt>
    <dgm:pt modelId="{493EFCEA-D46D-48FC-A12A-5EE0B666D12E}" type="sibTrans" cxnId="{4F8C717E-34C0-44D7-8EEA-2C49D0A71F95}">
      <dgm:prSet/>
      <dgm:spPr/>
      <dgm:t>
        <a:bodyPr/>
        <a:lstStyle/>
        <a:p>
          <a:endParaRPr lang="tr-TR"/>
        </a:p>
      </dgm:t>
    </dgm:pt>
    <dgm:pt modelId="{CA17ED1D-F060-40D1-909F-1E34D53E2E00}">
      <dgm:prSet/>
      <dgm:spPr/>
      <dgm:t>
        <a:bodyPr/>
        <a:lstStyle/>
        <a:p>
          <a:r>
            <a:rPr lang="tr-TR" dirty="0"/>
            <a:t>Alkol</a:t>
          </a:r>
        </a:p>
      </dgm:t>
    </dgm:pt>
    <dgm:pt modelId="{EC59365A-689A-48BC-9B1A-9A13BC6CA259}" type="parTrans" cxnId="{4FDEB761-BCD7-466A-9350-8FFFBE85E60C}">
      <dgm:prSet/>
      <dgm:spPr/>
      <dgm:t>
        <a:bodyPr/>
        <a:lstStyle/>
        <a:p>
          <a:endParaRPr lang="tr-TR"/>
        </a:p>
      </dgm:t>
    </dgm:pt>
    <dgm:pt modelId="{051019EE-1F4D-4F8C-83D8-02781836F4E3}" type="sibTrans" cxnId="{4FDEB761-BCD7-466A-9350-8FFFBE85E60C}">
      <dgm:prSet/>
      <dgm:spPr/>
      <dgm:t>
        <a:bodyPr/>
        <a:lstStyle/>
        <a:p>
          <a:endParaRPr lang="tr-TR"/>
        </a:p>
      </dgm:t>
    </dgm:pt>
    <dgm:pt modelId="{ECD1B9A6-6F93-469C-AE16-0405629B91EC}" type="pres">
      <dgm:prSet presAssocID="{6033D453-5B82-446D-A0B9-887978D96DE1}" presName="diagram" presStyleCnt="0">
        <dgm:presLayoutVars>
          <dgm:chPref val="1"/>
          <dgm:dir/>
          <dgm:animOne val="branch"/>
          <dgm:animLvl val="lvl"/>
          <dgm:resizeHandles val="exact"/>
        </dgm:presLayoutVars>
      </dgm:prSet>
      <dgm:spPr/>
    </dgm:pt>
    <dgm:pt modelId="{D7E874C4-A0ED-4CCA-955C-8175908C90B4}" type="pres">
      <dgm:prSet presAssocID="{79CDF479-B5B9-4D30-A78D-0097BFC69F5B}" presName="root1" presStyleCnt="0"/>
      <dgm:spPr/>
    </dgm:pt>
    <dgm:pt modelId="{7F1E134D-031C-48E5-9E65-D0FC57E8473E}" type="pres">
      <dgm:prSet presAssocID="{79CDF479-B5B9-4D30-A78D-0097BFC69F5B}" presName="LevelOneTextNode" presStyleLbl="node0" presStyleIdx="0" presStyleCnt="1" custScaleX="181999" custScaleY="143595">
        <dgm:presLayoutVars>
          <dgm:chPref val="3"/>
        </dgm:presLayoutVars>
      </dgm:prSet>
      <dgm:spPr/>
    </dgm:pt>
    <dgm:pt modelId="{11006EA8-4897-4132-B528-A875B5A5452C}" type="pres">
      <dgm:prSet presAssocID="{79CDF479-B5B9-4D30-A78D-0097BFC69F5B}" presName="level2hierChild" presStyleCnt="0"/>
      <dgm:spPr/>
    </dgm:pt>
    <dgm:pt modelId="{80797ABC-3115-48E3-90D0-7BB618D9A3BC}" type="pres">
      <dgm:prSet presAssocID="{101F1FF2-B125-4D10-8CA8-0197DBA55255}" presName="conn2-1" presStyleLbl="parChTrans1D2" presStyleIdx="0" presStyleCnt="2"/>
      <dgm:spPr/>
    </dgm:pt>
    <dgm:pt modelId="{879991F8-8189-4DAC-9C93-EF09CC2C899A}" type="pres">
      <dgm:prSet presAssocID="{101F1FF2-B125-4D10-8CA8-0197DBA55255}" presName="connTx" presStyleLbl="parChTrans1D2" presStyleIdx="0" presStyleCnt="2"/>
      <dgm:spPr/>
    </dgm:pt>
    <dgm:pt modelId="{208B8042-A367-4BF5-995E-1DFD5BCA0939}" type="pres">
      <dgm:prSet presAssocID="{CAAD9E17-0AD7-4F97-B64B-4D20E9949B4E}" presName="root2" presStyleCnt="0"/>
      <dgm:spPr/>
    </dgm:pt>
    <dgm:pt modelId="{25AF0CE5-C3EB-4F1D-B559-20F1738528C0}" type="pres">
      <dgm:prSet presAssocID="{CAAD9E17-0AD7-4F97-B64B-4D20E9949B4E}" presName="LevelTwoTextNode" presStyleLbl="node2" presStyleIdx="0" presStyleCnt="2">
        <dgm:presLayoutVars>
          <dgm:chPref val="3"/>
        </dgm:presLayoutVars>
      </dgm:prSet>
      <dgm:spPr/>
    </dgm:pt>
    <dgm:pt modelId="{E1D89ABE-204A-4A8B-969E-42CF9346277D}" type="pres">
      <dgm:prSet presAssocID="{CAAD9E17-0AD7-4F97-B64B-4D20E9949B4E}" presName="level3hierChild" presStyleCnt="0"/>
      <dgm:spPr/>
    </dgm:pt>
    <dgm:pt modelId="{0CEABEBD-E1F8-4E5B-B06C-D77360F3DB53}" type="pres">
      <dgm:prSet presAssocID="{72D079CD-A4E2-4DFF-A3F3-8E4ACDFD4469}" presName="conn2-1" presStyleLbl="parChTrans1D3" presStyleIdx="0" presStyleCnt="6"/>
      <dgm:spPr/>
    </dgm:pt>
    <dgm:pt modelId="{FD39F46F-5B91-4EED-97D0-CC55B5B8815A}" type="pres">
      <dgm:prSet presAssocID="{72D079CD-A4E2-4DFF-A3F3-8E4ACDFD4469}" presName="connTx" presStyleLbl="parChTrans1D3" presStyleIdx="0" presStyleCnt="6"/>
      <dgm:spPr/>
    </dgm:pt>
    <dgm:pt modelId="{58DE8087-97E9-46EB-971F-D98C923F74B8}" type="pres">
      <dgm:prSet presAssocID="{9170B2CE-8318-40EB-B629-85549C866AA9}" presName="root2" presStyleCnt="0"/>
      <dgm:spPr/>
    </dgm:pt>
    <dgm:pt modelId="{9129B63F-7EC6-4A0A-A17C-026F95507298}" type="pres">
      <dgm:prSet presAssocID="{9170B2CE-8318-40EB-B629-85549C866AA9}" presName="LevelTwoTextNode" presStyleLbl="node3" presStyleIdx="0" presStyleCnt="6">
        <dgm:presLayoutVars>
          <dgm:chPref val="3"/>
        </dgm:presLayoutVars>
      </dgm:prSet>
      <dgm:spPr/>
    </dgm:pt>
    <dgm:pt modelId="{BC37014E-232E-4FCB-A8D0-A65331162AC8}" type="pres">
      <dgm:prSet presAssocID="{9170B2CE-8318-40EB-B629-85549C866AA9}" presName="level3hierChild" presStyleCnt="0"/>
      <dgm:spPr/>
    </dgm:pt>
    <dgm:pt modelId="{72638B8C-C416-4098-96AA-71E988456A07}" type="pres">
      <dgm:prSet presAssocID="{CE45E833-9E27-443D-9DDA-813B2EEF773F}" presName="conn2-1" presStyleLbl="parChTrans1D3" presStyleIdx="1" presStyleCnt="6"/>
      <dgm:spPr/>
    </dgm:pt>
    <dgm:pt modelId="{D6A19B2D-3F1E-40BA-85FC-23E2AADF2A99}" type="pres">
      <dgm:prSet presAssocID="{CE45E833-9E27-443D-9DDA-813B2EEF773F}" presName="connTx" presStyleLbl="parChTrans1D3" presStyleIdx="1" presStyleCnt="6"/>
      <dgm:spPr/>
    </dgm:pt>
    <dgm:pt modelId="{A4A39258-5C9B-4BB7-9365-A1A65559D8E4}" type="pres">
      <dgm:prSet presAssocID="{CEF53E47-524F-402E-B712-15D17739E47A}" presName="root2" presStyleCnt="0"/>
      <dgm:spPr/>
    </dgm:pt>
    <dgm:pt modelId="{0C086CBF-0F4E-4424-8B3D-D7FD21082EE6}" type="pres">
      <dgm:prSet presAssocID="{CEF53E47-524F-402E-B712-15D17739E47A}" presName="LevelTwoTextNode" presStyleLbl="node3" presStyleIdx="1" presStyleCnt="6">
        <dgm:presLayoutVars>
          <dgm:chPref val="3"/>
        </dgm:presLayoutVars>
      </dgm:prSet>
      <dgm:spPr/>
    </dgm:pt>
    <dgm:pt modelId="{AD7BEDDA-6DDE-431E-B8A3-9A5E7ABF4CC6}" type="pres">
      <dgm:prSet presAssocID="{CEF53E47-524F-402E-B712-15D17739E47A}" presName="level3hierChild" presStyleCnt="0"/>
      <dgm:spPr/>
    </dgm:pt>
    <dgm:pt modelId="{5112DE96-838E-4B49-97AB-AF26E3C543ED}" type="pres">
      <dgm:prSet presAssocID="{9A457661-C0AB-4557-B9AF-143C33F5FE2F}" presName="conn2-1" presStyleLbl="parChTrans1D3" presStyleIdx="2" presStyleCnt="6"/>
      <dgm:spPr/>
    </dgm:pt>
    <dgm:pt modelId="{65A6C1AD-C0AC-4D74-88CB-7F075133A3B8}" type="pres">
      <dgm:prSet presAssocID="{9A457661-C0AB-4557-B9AF-143C33F5FE2F}" presName="connTx" presStyleLbl="parChTrans1D3" presStyleIdx="2" presStyleCnt="6"/>
      <dgm:spPr/>
    </dgm:pt>
    <dgm:pt modelId="{489E7B59-1AB9-4B9E-BF76-60B01A79225D}" type="pres">
      <dgm:prSet presAssocID="{6F5EA239-7B6B-4C89-9CDC-AA54E4C99B82}" presName="root2" presStyleCnt="0"/>
      <dgm:spPr/>
    </dgm:pt>
    <dgm:pt modelId="{20C58717-17D8-4E91-891B-D0D7AD2979E7}" type="pres">
      <dgm:prSet presAssocID="{6F5EA239-7B6B-4C89-9CDC-AA54E4C99B82}" presName="LevelTwoTextNode" presStyleLbl="node3" presStyleIdx="2" presStyleCnt="6">
        <dgm:presLayoutVars>
          <dgm:chPref val="3"/>
        </dgm:presLayoutVars>
      </dgm:prSet>
      <dgm:spPr/>
    </dgm:pt>
    <dgm:pt modelId="{C1A8A95D-93F1-48C2-94BD-0DB1D58B3963}" type="pres">
      <dgm:prSet presAssocID="{6F5EA239-7B6B-4C89-9CDC-AA54E4C99B82}" presName="level3hierChild" presStyleCnt="0"/>
      <dgm:spPr/>
    </dgm:pt>
    <dgm:pt modelId="{D196CCA2-C8EC-49F4-8E81-96BFFAE464C1}" type="pres">
      <dgm:prSet presAssocID="{D7F212CE-57CE-45A1-A3CF-10A84F72261F}" presName="conn2-1" presStyleLbl="parChTrans1D2" presStyleIdx="1" presStyleCnt="2"/>
      <dgm:spPr/>
    </dgm:pt>
    <dgm:pt modelId="{9739B912-8C8B-4CD5-B666-5632B36ABCA3}" type="pres">
      <dgm:prSet presAssocID="{D7F212CE-57CE-45A1-A3CF-10A84F72261F}" presName="connTx" presStyleLbl="parChTrans1D2" presStyleIdx="1" presStyleCnt="2"/>
      <dgm:spPr/>
    </dgm:pt>
    <dgm:pt modelId="{ECEC41E8-E6D3-4725-9749-55148E9EA5B5}" type="pres">
      <dgm:prSet presAssocID="{5AAD6829-527F-4BAF-BAB5-03516D185F62}" presName="root2" presStyleCnt="0"/>
      <dgm:spPr/>
    </dgm:pt>
    <dgm:pt modelId="{1863D1F1-13AD-47F2-BED4-FB78193C4E46}" type="pres">
      <dgm:prSet presAssocID="{5AAD6829-527F-4BAF-BAB5-03516D185F62}" presName="LevelTwoTextNode" presStyleLbl="node2" presStyleIdx="1" presStyleCnt="2">
        <dgm:presLayoutVars>
          <dgm:chPref val="3"/>
        </dgm:presLayoutVars>
      </dgm:prSet>
      <dgm:spPr/>
    </dgm:pt>
    <dgm:pt modelId="{4566E381-97E8-4496-B481-B3C33BEBD7DE}" type="pres">
      <dgm:prSet presAssocID="{5AAD6829-527F-4BAF-BAB5-03516D185F62}" presName="level3hierChild" presStyleCnt="0"/>
      <dgm:spPr/>
    </dgm:pt>
    <dgm:pt modelId="{340E85CA-F340-4314-BA51-B0460A91020F}" type="pres">
      <dgm:prSet presAssocID="{E50C7587-41A1-4523-8302-69D6F3127BA5}" presName="conn2-1" presStyleLbl="parChTrans1D3" presStyleIdx="3" presStyleCnt="6"/>
      <dgm:spPr/>
    </dgm:pt>
    <dgm:pt modelId="{DE12A8BF-69B1-4F39-A263-C5FBDE1C81B9}" type="pres">
      <dgm:prSet presAssocID="{E50C7587-41A1-4523-8302-69D6F3127BA5}" presName="connTx" presStyleLbl="parChTrans1D3" presStyleIdx="3" presStyleCnt="6"/>
      <dgm:spPr/>
    </dgm:pt>
    <dgm:pt modelId="{23C6C530-8D20-44E0-886C-2F6D556D652A}" type="pres">
      <dgm:prSet presAssocID="{4F1C7683-88AE-48A0-B2D6-07F1A31651F1}" presName="root2" presStyleCnt="0"/>
      <dgm:spPr/>
    </dgm:pt>
    <dgm:pt modelId="{BE198302-00BE-496D-86D9-37710E5F0799}" type="pres">
      <dgm:prSet presAssocID="{4F1C7683-88AE-48A0-B2D6-07F1A31651F1}" presName="LevelTwoTextNode" presStyleLbl="node3" presStyleIdx="3" presStyleCnt="6">
        <dgm:presLayoutVars>
          <dgm:chPref val="3"/>
        </dgm:presLayoutVars>
      </dgm:prSet>
      <dgm:spPr/>
    </dgm:pt>
    <dgm:pt modelId="{DA35C7FD-2535-4603-9303-B79C57E22F42}" type="pres">
      <dgm:prSet presAssocID="{4F1C7683-88AE-48A0-B2D6-07F1A31651F1}" presName="level3hierChild" presStyleCnt="0"/>
      <dgm:spPr/>
    </dgm:pt>
    <dgm:pt modelId="{AF0F1C94-C3BC-4560-9FC4-385E78AB9C74}" type="pres">
      <dgm:prSet presAssocID="{DB022C40-1379-43F1-978B-6499F431A23F}" presName="conn2-1" presStyleLbl="parChTrans1D3" presStyleIdx="4" presStyleCnt="6"/>
      <dgm:spPr/>
    </dgm:pt>
    <dgm:pt modelId="{58C90F39-DED3-4D0C-993E-292A4254FF31}" type="pres">
      <dgm:prSet presAssocID="{DB022C40-1379-43F1-978B-6499F431A23F}" presName="connTx" presStyleLbl="parChTrans1D3" presStyleIdx="4" presStyleCnt="6"/>
      <dgm:spPr/>
    </dgm:pt>
    <dgm:pt modelId="{872EF9E3-D003-4F33-95E3-7F181D7596AB}" type="pres">
      <dgm:prSet presAssocID="{A2903551-47C3-4FF7-A1F9-89154EFCB257}" presName="root2" presStyleCnt="0"/>
      <dgm:spPr/>
    </dgm:pt>
    <dgm:pt modelId="{738F9619-2E91-4689-9764-0ECD72FC3732}" type="pres">
      <dgm:prSet presAssocID="{A2903551-47C3-4FF7-A1F9-89154EFCB257}" presName="LevelTwoTextNode" presStyleLbl="node3" presStyleIdx="4" presStyleCnt="6">
        <dgm:presLayoutVars>
          <dgm:chPref val="3"/>
        </dgm:presLayoutVars>
      </dgm:prSet>
      <dgm:spPr/>
    </dgm:pt>
    <dgm:pt modelId="{06B35D00-E929-4FBB-8E8D-2366916EB613}" type="pres">
      <dgm:prSet presAssocID="{A2903551-47C3-4FF7-A1F9-89154EFCB257}" presName="level3hierChild" presStyleCnt="0"/>
      <dgm:spPr/>
    </dgm:pt>
    <dgm:pt modelId="{16B96A06-0D3A-4102-9D19-1F19DBD4A769}" type="pres">
      <dgm:prSet presAssocID="{EC59365A-689A-48BC-9B1A-9A13BC6CA259}" presName="conn2-1" presStyleLbl="parChTrans1D3" presStyleIdx="5" presStyleCnt="6"/>
      <dgm:spPr/>
    </dgm:pt>
    <dgm:pt modelId="{17FFE0A9-0AC0-486E-B583-DFBEA47D1020}" type="pres">
      <dgm:prSet presAssocID="{EC59365A-689A-48BC-9B1A-9A13BC6CA259}" presName="connTx" presStyleLbl="parChTrans1D3" presStyleIdx="5" presStyleCnt="6"/>
      <dgm:spPr/>
    </dgm:pt>
    <dgm:pt modelId="{A4E1F8F3-1957-401C-AEF2-2C5A19BFEF0C}" type="pres">
      <dgm:prSet presAssocID="{CA17ED1D-F060-40D1-909F-1E34D53E2E00}" presName="root2" presStyleCnt="0"/>
      <dgm:spPr/>
    </dgm:pt>
    <dgm:pt modelId="{98E78167-1713-4E94-884F-C7D28D883249}" type="pres">
      <dgm:prSet presAssocID="{CA17ED1D-F060-40D1-909F-1E34D53E2E00}" presName="LevelTwoTextNode" presStyleLbl="node3" presStyleIdx="5" presStyleCnt="6">
        <dgm:presLayoutVars>
          <dgm:chPref val="3"/>
        </dgm:presLayoutVars>
      </dgm:prSet>
      <dgm:spPr/>
    </dgm:pt>
    <dgm:pt modelId="{7F8493AB-B7DD-405E-A210-8440D7913F9F}" type="pres">
      <dgm:prSet presAssocID="{CA17ED1D-F060-40D1-909F-1E34D53E2E00}" presName="level3hierChild" presStyleCnt="0"/>
      <dgm:spPr/>
    </dgm:pt>
  </dgm:ptLst>
  <dgm:cxnLst>
    <dgm:cxn modelId="{123E8F0A-4A9F-4BD5-B7C6-4BBBDD807E54}" type="presOf" srcId="{101F1FF2-B125-4D10-8CA8-0197DBA55255}" destId="{80797ABC-3115-48E3-90D0-7BB618D9A3BC}" srcOrd="0" destOrd="0" presId="urn:microsoft.com/office/officeart/2005/8/layout/hierarchy2"/>
    <dgm:cxn modelId="{77EF2F16-6D16-4808-9B0B-208A0CC42AC2}" type="presOf" srcId="{72D079CD-A4E2-4DFF-A3F3-8E4ACDFD4469}" destId="{0CEABEBD-E1F8-4E5B-B06C-D77360F3DB53}" srcOrd="0" destOrd="0" presId="urn:microsoft.com/office/officeart/2005/8/layout/hierarchy2"/>
    <dgm:cxn modelId="{52EE1719-61F1-42CD-BA3D-7B0646C51AA4}" type="presOf" srcId="{DB022C40-1379-43F1-978B-6499F431A23F}" destId="{58C90F39-DED3-4D0C-993E-292A4254FF31}" srcOrd="1" destOrd="0" presId="urn:microsoft.com/office/officeart/2005/8/layout/hierarchy2"/>
    <dgm:cxn modelId="{6E6C6F20-49A3-49C7-A4D5-F874D9DD2B09}" type="presOf" srcId="{9A457661-C0AB-4557-B9AF-143C33F5FE2F}" destId="{65A6C1AD-C0AC-4D74-88CB-7F075133A3B8}" srcOrd="1" destOrd="0" presId="urn:microsoft.com/office/officeart/2005/8/layout/hierarchy2"/>
    <dgm:cxn modelId="{731AB521-3A51-47FD-BB38-D5D9D4DF1AD0}" type="presOf" srcId="{72D079CD-A4E2-4DFF-A3F3-8E4ACDFD4469}" destId="{FD39F46F-5B91-4EED-97D0-CC55B5B8815A}" srcOrd="1" destOrd="0" presId="urn:microsoft.com/office/officeart/2005/8/layout/hierarchy2"/>
    <dgm:cxn modelId="{1A326522-4733-4299-B5FB-97B2BA729095}" type="presOf" srcId="{5AAD6829-527F-4BAF-BAB5-03516D185F62}" destId="{1863D1F1-13AD-47F2-BED4-FB78193C4E46}" srcOrd="0" destOrd="0" presId="urn:microsoft.com/office/officeart/2005/8/layout/hierarchy2"/>
    <dgm:cxn modelId="{EBB8935E-E91B-4183-ABBC-B057340B261F}" type="presOf" srcId="{EC59365A-689A-48BC-9B1A-9A13BC6CA259}" destId="{17FFE0A9-0AC0-486E-B583-DFBEA47D1020}" srcOrd="1" destOrd="0" presId="urn:microsoft.com/office/officeart/2005/8/layout/hierarchy2"/>
    <dgm:cxn modelId="{E016945E-96F0-4857-8E20-906296AD7ED9}" type="presOf" srcId="{CAAD9E17-0AD7-4F97-B64B-4D20E9949B4E}" destId="{25AF0CE5-C3EB-4F1D-B559-20F1738528C0}" srcOrd="0" destOrd="0" presId="urn:microsoft.com/office/officeart/2005/8/layout/hierarchy2"/>
    <dgm:cxn modelId="{4FDEB761-BCD7-466A-9350-8FFFBE85E60C}" srcId="{5AAD6829-527F-4BAF-BAB5-03516D185F62}" destId="{CA17ED1D-F060-40D1-909F-1E34D53E2E00}" srcOrd="2" destOrd="0" parTransId="{EC59365A-689A-48BC-9B1A-9A13BC6CA259}" sibTransId="{051019EE-1F4D-4F8C-83D8-02781836F4E3}"/>
    <dgm:cxn modelId="{D5A6F464-B442-4FCA-A3C8-E9B4524B9FBA}" type="presOf" srcId="{6F5EA239-7B6B-4C89-9CDC-AA54E4C99B82}" destId="{20C58717-17D8-4E91-891B-D0D7AD2979E7}" srcOrd="0" destOrd="0" presId="urn:microsoft.com/office/officeart/2005/8/layout/hierarchy2"/>
    <dgm:cxn modelId="{02B82765-EDF6-43C2-8478-E7F07D2E0D36}" type="presOf" srcId="{CA17ED1D-F060-40D1-909F-1E34D53E2E00}" destId="{98E78167-1713-4E94-884F-C7D28D883249}" srcOrd="0" destOrd="0" presId="urn:microsoft.com/office/officeart/2005/8/layout/hierarchy2"/>
    <dgm:cxn modelId="{796B9D48-A243-4D9F-BC7C-D58E5FF252B0}" srcId="{6033D453-5B82-446D-A0B9-887978D96DE1}" destId="{79CDF479-B5B9-4D30-A78D-0097BFC69F5B}" srcOrd="0" destOrd="0" parTransId="{3CC68961-E2F4-4C09-B76B-FB9CB0214E6C}" sibTransId="{17B892A4-A43B-40EA-8C10-5F110B293E0E}"/>
    <dgm:cxn modelId="{3BE6704C-0693-4D29-B9D4-3503B3A829FE}" type="presOf" srcId="{A2903551-47C3-4FF7-A1F9-89154EFCB257}" destId="{738F9619-2E91-4689-9764-0ECD72FC3732}" srcOrd="0" destOrd="0" presId="urn:microsoft.com/office/officeart/2005/8/layout/hierarchy2"/>
    <dgm:cxn modelId="{ED5ABD4C-CDDA-43DA-BE59-F79D2636C484}" type="presOf" srcId="{9170B2CE-8318-40EB-B629-85549C866AA9}" destId="{9129B63F-7EC6-4A0A-A17C-026F95507298}" srcOrd="0" destOrd="0" presId="urn:microsoft.com/office/officeart/2005/8/layout/hierarchy2"/>
    <dgm:cxn modelId="{E7C78C54-062F-4CA8-A8FB-0F1D000D42B3}" type="presOf" srcId="{79CDF479-B5B9-4D30-A78D-0097BFC69F5B}" destId="{7F1E134D-031C-48E5-9E65-D0FC57E8473E}" srcOrd="0" destOrd="0" presId="urn:microsoft.com/office/officeart/2005/8/layout/hierarchy2"/>
    <dgm:cxn modelId="{4F8C717E-34C0-44D7-8EEA-2C49D0A71F95}" srcId="{CAAD9E17-0AD7-4F97-B64B-4D20E9949B4E}" destId="{6F5EA239-7B6B-4C89-9CDC-AA54E4C99B82}" srcOrd="2" destOrd="0" parTransId="{9A457661-C0AB-4557-B9AF-143C33F5FE2F}" sibTransId="{493EFCEA-D46D-48FC-A12A-5EE0B666D12E}"/>
    <dgm:cxn modelId="{63E91D82-9065-48B2-9C36-C6512C57922A}" type="presOf" srcId="{D7F212CE-57CE-45A1-A3CF-10A84F72261F}" destId="{D196CCA2-C8EC-49F4-8E81-96BFFAE464C1}" srcOrd="0" destOrd="0" presId="urn:microsoft.com/office/officeart/2005/8/layout/hierarchy2"/>
    <dgm:cxn modelId="{3A254887-AC4C-42BE-BF74-CB7A9B2711AF}" type="presOf" srcId="{DB022C40-1379-43F1-978B-6499F431A23F}" destId="{AF0F1C94-C3BC-4560-9FC4-385E78AB9C74}" srcOrd="0" destOrd="0" presId="urn:microsoft.com/office/officeart/2005/8/layout/hierarchy2"/>
    <dgm:cxn modelId="{982F7A92-DD35-4C70-9E6C-B6C711B5AC12}" srcId="{79CDF479-B5B9-4D30-A78D-0097BFC69F5B}" destId="{CAAD9E17-0AD7-4F97-B64B-4D20E9949B4E}" srcOrd="0" destOrd="0" parTransId="{101F1FF2-B125-4D10-8CA8-0197DBA55255}" sibTransId="{A1ED033D-AF24-42B3-B77D-966B881AE819}"/>
    <dgm:cxn modelId="{A36D9DA6-23CE-408B-B9BC-BFF8B6B33679}" type="presOf" srcId="{E50C7587-41A1-4523-8302-69D6F3127BA5}" destId="{DE12A8BF-69B1-4F39-A263-C5FBDE1C81B9}" srcOrd="1" destOrd="0" presId="urn:microsoft.com/office/officeart/2005/8/layout/hierarchy2"/>
    <dgm:cxn modelId="{C8D324A7-1622-4DBE-8A62-5189D31577CF}" type="presOf" srcId="{9A457661-C0AB-4557-B9AF-143C33F5FE2F}" destId="{5112DE96-838E-4B49-97AB-AF26E3C543ED}" srcOrd="0" destOrd="0" presId="urn:microsoft.com/office/officeart/2005/8/layout/hierarchy2"/>
    <dgm:cxn modelId="{1D5A10AF-F923-47D5-A561-15F74365F2BF}" type="presOf" srcId="{4F1C7683-88AE-48A0-B2D6-07F1A31651F1}" destId="{BE198302-00BE-496D-86D9-37710E5F0799}" srcOrd="0" destOrd="0" presId="urn:microsoft.com/office/officeart/2005/8/layout/hierarchy2"/>
    <dgm:cxn modelId="{DD4BD0B6-BD39-444B-9FD7-2EFE55FEFC1A}" type="presOf" srcId="{EC59365A-689A-48BC-9B1A-9A13BC6CA259}" destId="{16B96A06-0D3A-4102-9D19-1F19DBD4A769}" srcOrd="0" destOrd="0" presId="urn:microsoft.com/office/officeart/2005/8/layout/hierarchy2"/>
    <dgm:cxn modelId="{243F52B7-8050-4607-82E7-1C979261097E}" srcId="{79CDF479-B5B9-4D30-A78D-0097BFC69F5B}" destId="{5AAD6829-527F-4BAF-BAB5-03516D185F62}" srcOrd="1" destOrd="0" parTransId="{D7F212CE-57CE-45A1-A3CF-10A84F72261F}" sibTransId="{A9156D53-14CE-42A7-8FE6-890F702D4D47}"/>
    <dgm:cxn modelId="{836D8FCD-ED8F-44C3-94DC-09748C0FFAF0}" type="presOf" srcId="{E50C7587-41A1-4523-8302-69D6F3127BA5}" destId="{340E85CA-F340-4314-BA51-B0460A91020F}" srcOrd="0" destOrd="0" presId="urn:microsoft.com/office/officeart/2005/8/layout/hierarchy2"/>
    <dgm:cxn modelId="{324269D0-98E4-4821-BA2E-E9D99DC2C05C}" srcId="{5AAD6829-527F-4BAF-BAB5-03516D185F62}" destId="{A2903551-47C3-4FF7-A1F9-89154EFCB257}" srcOrd="1" destOrd="0" parTransId="{DB022C40-1379-43F1-978B-6499F431A23F}" sibTransId="{60AB3B24-7150-44BA-B550-CC42306C0FAC}"/>
    <dgm:cxn modelId="{DA3AC4D5-E673-43C6-92AA-6257DEF8723E}" type="presOf" srcId="{CEF53E47-524F-402E-B712-15D17739E47A}" destId="{0C086CBF-0F4E-4424-8B3D-D7FD21082EE6}" srcOrd="0" destOrd="0" presId="urn:microsoft.com/office/officeart/2005/8/layout/hierarchy2"/>
    <dgm:cxn modelId="{E1026EDD-E60F-4DD3-8AA6-F698B90F86F1}" type="presOf" srcId="{D7F212CE-57CE-45A1-A3CF-10A84F72261F}" destId="{9739B912-8C8B-4CD5-B666-5632B36ABCA3}" srcOrd="1" destOrd="0" presId="urn:microsoft.com/office/officeart/2005/8/layout/hierarchy2"/>
    <dgm:cxn modelId="{76E0BDE5-EF6A-4621-8118-C5008A651456}" type="presOf" srcId="{6033D453-5B82-446D-A0B9-887978D96DE1}" destId="{ECD1B9A6-6F93-469C-AE16-0405629B91EC}" srcOrd="0" destOrd="0" presId="urn:microsoft.com/office/officeart/2005/8/layout/hierarchy2"/>
    <dgm:cxn modelId="{AE9C5AE8-4EA0-4A35-9848-A09503A16DA1}" type="presOf" srcId="{CE45E833-9E27-443D-9DDA-813B2EEF773F}" destId="{72638B8C-C416-4098-96AA-71E988456A07}" srcOrd="0" destOrd="0" presId="urn:microsoft.com/office/officeart/2005/8/layout/hierarchy2"/>
    <dgm:cxn modelId="{10B23AEE-69C2-4D95-9A94-9A75BB7E0787}" srcId="{CAAD9E17-0AD7-4F97-B64B-4D20E9949B4E}" destId="{9170B2CE-8318-40EB-B629-85549C866AA9}" srcOrd="0" destOrd="0" parTransId="{72D079CD-A4E2-4DFF-A3F3-8E4ACDFD4469}" sibTransId="{EAAD604C-9CA1-4E5D-BB27-561594A318D5}"/>
    <dgm:cxn modelId="{1092F4F5-CA56-4F7B-91DD-489AEC8C6186}" srcId="{5AAD6829-527F-4BAF-BAB5-03516D185F62}" destId="{4F1C7683-88AE-48A0-B2D6-07F1A31651F1}" srcOrd="0" destOrd="0" parTransId="{E50C7587-41A1-4523-8302-69D6F3127BA5}" sibTransId="{DFEF6D17-4F90-4244-A137-1196419AFE91}"/>
    <dgm:cxn modelId="{4B9BD2FB-5E99-4E70-B922-B40633AD7143}" type="presOf" srcId="{101F1FF2-B125-4D10-8CA8-0197DBA55255}" destId="{879991F8-8189-4DAC-9C93-EF09CC2C899A}" srcOrd="1" destOrd="0" presId="urn:microsoft.com/office/officeart/2005/8/layout/hierarchy2"/>
    <dgm:cxn modelId="{302DE2FB-B3DD-4AD7-B9AB-1AD9360C9460}" srcId="{CAAD9E17-0AD7-4F97-B64B-4D20E9949B4E}" destId="{CEF53E47-524F-402E-B712-15D17739E47A}" srcOrd="1" destOrd="0" parTransId="{CE45E833-9E27-443D-9DDA-813B2EEF773F}" sibTransId="{251D590E-5418-419F-B331-47E1D95C8A67}"/>
    <dgm:cxn modelId="{B54258FC-669C-4B9D-8DFE-059208F704D3}" type="presOf" srcId="{CE45E833-9E27-443D-9DDA-813B2EEF773F}" destId="{D6A19B2D-3F1E-40BA-85FC-23E2AADF2A99}" srcOrd="1" destOrd="0" presId="urn:microsoft.com/office/officeart/2005/8/layout/hierarchy2"/>
    <dgm:cxn modelId="{D0DA071D-2798-4E2D-A8CA-EA9E2AEF3D3D}" type="presParOf" srcId="{ECD1B9A6-6F93-469C-AE16-0405629B91EC}" destId="{D7E874C4-A0ED-4CCA-955C-8175908C90B4}" srcOrd="0" destOrd="0" presId="urn:microsoft.com/office/officeart/2005/8/layout/hierarchy2"/>
    <dgm:cxn modelId="{3D9EB176-20C7-4FE7-A89D-39956A3F8C68}" type="presParOf" srcId="{D7E874C4-A0ED-4CCA-955C-8175908C90B4}" destId="{7F1E134D-031C-48E5-9E65-D0FC57E8473E}" srcOrd="0" destOrd="0" presId="urn:microsoft.com/office/officeart/2005/8/layout/hierarchy2"/>
    <dgm:cxn modelId="{90D5F58F-D807-424B-B280-E80D1DF43602}" type="presParOf" srcId="{D7E874C4-A0ED-4CCA-955C-8175908C90B4}" destId="{11006EA8-4897-4132-B528-A875B5A5452C}" srcOrd="1" destOrd="0" presId="urn:microsoft.com/office/officeart/2005/8/layout/hierarchy2"/>
    <dgm:cxn modelId="{4D155910-FC39-4C45-BCEB-BAC2B8E22E7A}" type="presParOf" srcId="{11006EA8-4897-4132-B528-A875B5A5452C}" destId="{80797ABC-3115-48E3-90D0-7BB618D9A3BC}" srcOrd="0" destOrd="0" presId="urn:microsoft.com/office/officeart/2005/8/layout/hierarchy2"/>
    <dgm:cxn modelId="{35CC70C2-76E7-42CD-896E-3C100CBCC69D}" type="presParOf" srcId="{80797ABC-3115-48E3-90D0-7BB618D9A3BC}" destId="{879991F8-8189-4DAC-9C93-EF09CC2C899A}" srcOrd="0" destOrd="0" presId="urn:microsoft.com/office/officeart/2005/8/layout/hierarchy2"/>
    <dgm:cxn modelId="{E9EB7830-462F-4188-ABE5-E85398EA5603}" type="presParOf" srcId="{11006EA8-4897-4132-B528-A875B5A5452C}" destId="{208B8042-A367-4BF5-995E-1DFD5BCA0939}" srcOrd="1" destOrd="0" presId="urn:microsoft.com/office/officeart/2005/8/layout/hierarchy2"/>
    <dgm:cxn modelId="{1D388557-239D-4F28-802B-F33B52AD7AC7}" type="presParOf" srcId="{208B8042-A367-4BF5-995E-1DFD5BCA0939}" destId="{25AF0CE5-C3EB-4F1D-B559-20F1738528C0}" srcOrd="0" destOrd="0" presId="urn:microsoft.com/office/officeart/2005/8/layout/hierarchy2"/>
    <dgm:cxn modelId="{73C66756-433D-47E2-AD81-D348793C1912}" type="presParOf" srcId="{208B8042-A367-4BF5-995E-1DFD5BCA0939}" destId="{E1D89ABE-204A-4A8B-969E-42CF9346277D}" srcOrd="1" destOrd="0" presId="urn:microsoft.com/office/officeart/2005/8/layout/hierarchy2"/>
    <dgm:cxn modelId="{FB61CF1A-798E-4097-B382-C94F2387FFA2}" type="presParOf" srcId="{E1D89ABE-204A-4A8B-969E-42CF9346277D}" destId="{0CEABEBD-E1F8-4E5B-B06C-D77360F3DB53}" srcOrd="0" destOrd="0" presId="urn:microsoft.com/office/officeart/2005/8/layout/hierarchy2"/>
    <dgm:cxn modelId="{468622A1-EFAA-466B-9963-10388FF53204}" type="presParOf" srcId="{0CEABEBD-E1F8-4E5B-B06C-D77360F3DB53}" destId="{FD39F46F-5B91-4EED-97D0-CC55B5B8815A}" srcOrd="0" destOrd="0" presId="urn:microsoft.com/office/officeart/2005/8/layout/hierarchy2"/>
    <dgm:cxn modelId="{5315EEF8-E9E1-494F-AED1-591A31908A62}" type="presParOf" srcId="{E1D89ABE-204A-4A8B-969E-42CF9346277D}" destId="{58DE8087-97E9-46EB-971F-D98C923F74B8}" srcOrd="1" destOrd="0" presId="urn:microsoft.com/office/officeart/2005/8/layout/hierarchy2"/>
    <dgm:cxn modelId="{8805A2F4-911E-4F42-B41E-BFCAE89BA557}" type="presParOf" srcId="{58DE8087-97E9-46EB-971F-D98C923F74B8}" destId="{9129B63F-7EC6-4A0A-A17C-026F95507298}" srcOrd="0" destOrd="0" presId="urn:microsoft.com/office/officeart/2005/8/layout/hierarchy2"/>
    <dgm:cxn modelId="{7F398428-CD70-4099-953D-FE9131B5F1DA}" type="presParOf" srcId="{58DE8087-97E9-46EB-971F-D98C923F74B8}" destId="{BC37014E-232E-4FCB-A8D0-A65331162AC8}" srcOrd="1" destOrd="0" presId="urn:microsoft.com/office/officeart/2005/8/layout/hierarchy2"/>
    <dgm:cxn modelId="{7DF4AB55-F2EC-4392-974C-FF10B469FF1E}" type="presParOf" srcId="{E1D89ABE-204A-4A8B-969E-42CF9346277D}" destId="{72638B8C-C416-4098-96AA-71E988456A07}" srcOrd="2" destOrd="0" presId="urn:microsoft.com/office/officeart/2005/8/layout/hierarchy2"/>
    <dgm:cxn modelId="{77B3A11B-D1CF-44C5-B11F-35295C0EC242}" type="presParOf" srcId="{72638B8C-C416-4098-96AA-71E988456A07}" destId="{D6A19B2D-3F1E-40BA-85FC-23E2AADF2A99}" srcOrd="0" destOrd="0" presId="urn:microsoft.com/office/officeart/2005/8/layout/hierarchy2"/>
    <dgm:cxn modelId="{EA3D0017-A12F-4766-BA93-74CEA627FCE3}" type="presParOf" srcId="{E1D89ABE-204A-4A8B-969E-42CF9346277D}" destId="{A4A39258-5C9B-4BB7-9365-A1A65559D8E4}" srcOrd="3" destOrd="0" presId="urn:microsoft.com/office/officeart/2005/8/layout/hierarchy2"/>
    <dgm:cxn modelId="{C673D9DD-D581-4396-935C-ACBDED7494DF}" type="presParOf" srcId="{A4A39258-5C9B-4BB7-9365-A1A65559D8E4}" destId="{0C086CBF-0F4E-4424-8B3D-D7FD21082EE6}" srcOrd="0" destOrd="0" presId="urn:microsoft.com/office/officeart/2005/8/layout/hierarchy2"/>
    <dgm:cxn modelId="{27191D7C-D0E9-45C8-BB14-B038C539F2BD}" type="presParOf" srcId="{A4A39258-5C9B-4BB7-9365-A1A65559D8E4}" destId="{AD7BEDDA-6DDE-431E-B8A3-9A5E7ABF4CC6}" srcOrd="1" destOrd="0" presId="urn:microsoft.com/office/officeart/2005/8/layout/hierarchy2"/>
    <dgm:cxn modelId="{EEAB7353-2061-4C95-8052-40995CE23876}" type="presParOf" srcId="{E1D89ABE-204A-4A8B-969E-42CF9346277D}" destId="{5112DE96-838E-4B49-97AB-AF26E3C543ED}" srcOrd="4" destOrd="0" presId="urn:microsoft.com/office/officeart/2005/8/layout/hierarchy2"/>
    <dgm:cxn modelId="{BFF998DE-1A27-4D26-ABA6-2C49EC2D987B}" type="presParOf" srcId="{5112DE96-838E-4B49-97AB-AF26E3C543ED}" destId="{65A6C1AD-C0AC-4D74-88CB-7F075133A3B8}" srcOrd="0" destOrd="0" presId="urn:microsoft.com/office/officeart/2005/8/layout/hierarchy2"/>
    <dgm:cxn modelId="{50BB39AF-5E41-4116-A461-588C13CA99D2}" type="presParOf" srcId="{E1D89ABE-204A-4A8B-969E-42CF9346277D}" destId="{489E7B59-1AB9-4B9E-BF76-60B01A79225D}" srcOrd="5" destOrd="0" presId="urn:microsoft.com/office/officeart/2005/8/layout/hierarchy2"/>
    <dgm:cxn modelId="{86F77E1A-E3E1-4684-A878-DF926FA04404}" type="presParOf" srcId="{489E7B59-1AB9-4B9E-BF76-60B01A79225D}" destId="{20C58717-17D8-4E91-891B-D0D7AD2979E7}" srcOrd="0" destOrd="0" presId="urn:microsoft.com/office/officeart/2005/8/layout/hierarchy2"/>
    <dgm:cxn modelId="{7DC68894-B0BF-458A-8100-A39EE1CD186D}" type="presParOf" srcId="{489E7B59-1AB9-4B9E-BF76-60B01A79225D}" destId="{C1A8A95D-93F1-48C2-94BD-0DB1D58B3963}" srcOrd="1" destOrd="0" presId="urn:microsoft.com/office/officeart/2005/8/layout/hierarchy2"/>
    <dgm:cxn modelId="{83A74D8B-86FB-4A89-9B37-04AA8CF97002}" type="presParOf" srcId="{11006EA8-4897-4132-B528-A875B5A5452C}" destId="{D196CCA2-C8EC-49F4-8E81-96BFFAE464C1}" srcOrd="2" destOrd="0" presId="urn:microsoft.com/office/officeart/2005/8/layout/hierarchy2"/>
    <dgm:cxn modelId="{FFBCE1E1-C606-40C0-9224-BBDF1FB33A42}" type="presParOf" srcId="{D196CCA2-C8EC-49F4-8E81-96BFFAE464C1}" destId="{9739B912-8C8B-4CD5-B666-5632B36ABCA3}" srcOrd="0" destOrd="0" presId="urn:microsoft.com/office/officeart/2005/8/layout/hierarchy2"/>
    <dgm:cxn modelId="{D3274014-E44E-4864-A133-62C94B0A1F92}" type="presParOf" srcId="{11006EA8-4897-4132-B528-A875B5A5452C}" destId="{ECEC41E8-E6D3-4725-9749-55148E9EA5B5}" srcOrd="3" destOrd="0" presId="urn:microsoft.com/office/officeart/2005/8/layout/hierarchy2"/>
    <dgm:cxn modelId="{0CD28FE3-9BE6-4E24-89F2-49989F534CF3}" type="presParOf" srcId="{ECEC41E8-E6D3-4725-9749-55148E9EA5B5}" destId="{1863D1F1-13AD-47F2-BED4-FB78193C4E46}" srcOrd="0" destOrd="0" presId="urn:microsoft.com/office/officeart/2005/8/layout/hierarchy2"/>
    <dgm:cxn modelId="{BDBB8486-FCB9-47C5-90B2-66D66059930F}" type="presParOf" srcId="{ECEC41E8-E6D3-4725-9749-55148E9EA5B5}" destId="{4566E381-97E8-4496-B481-B3C33BEBD7DE}" srcOrd="1" destOrd="0" presId="urn:microsoft.com/office/officeart/2005/8/layout/hierarchy2"/>
    <dgm:cxn modelId="{E87143DD-5BC8-4AFE-9B1C-7C7A1FCE6CB8}" type="presParOf" srcId="{4566E381-97E8-4496-B481-B3C33BEBD7DE}" destId="{340E85CA-F340-4314-BA51-B0460A91020F}" srcOrd="0" destOrd="0" presId="urn:microsoft.com/office/officeart/2005/8/layout/hierarchy2"/>
    <dgm:cxn modelId="{1C4A6D71-3657-47B7-B493-8FE1CC074406}" type="presParOf" srcId="{340E85CA-F340-4314-BA51-B0460A91020F}" destId="{DE12A8BF-69B1-4F39-A263-C5FBDE1C81B9}" srcOrd="0" destOrd="0" presId="urn:microsoft.com/office/officeart/2005/8/layout/hierarchy2"/>
    <dgm:cxn modelId="{4D8BEEA4-D063-477F-AB00-BDA62C20DDBC}" type="presParOf" srcId="{4566E381-97E8-4496-B481-B3C33BEBD7DE}" destId="{23C6C530-8D20-44E0-886C-2F6D556D652A}" srcOrd="1" destOrd="0" presId="urn:microsoft.com/office/officeart/2005/8/layout/hierarchy2"/>
    <dgm:cxn modelId="{0B40C6A0-5149-43BB-A0A1-DA10BAC5E9C1}" type="presParOf" srcId="{23C6C530-8D20-44E0-886C-2F6D556D652A}" destId="{BE198302-00BE-496D-86D9-37710E5F0799}" srcOrd="0" destOrd="0" presId="urn:microsoft.com/office/officeart/2005/8/layout/hierarchy2"/>
    <dgm:cxn modelId="{E150708D-3C4C-4B4F-A70C-804350339FEB}" type="presParOf" srcId="{23C6C530-8D20-44E0-886C-2F6D556D652A}" destId="{DA35C7FD-2535-4603-9303-B79C57E22F42}" srcOrd="1" destOrd="0" presId="urn:microsoft.com/office/officeart/2005/8/layout/hierarchy2"/>
    <dgm:cxn modelId="{3C925957-E89C-4352-A8CB-F91DFC99F266}" type="presParOf" srcId="{4566E381-97E8-4496-B481-B3C33BEBD7DE}" destId="{AF0F1C94-C3BC-4560-9FC4-385E78AB9C74}" srcOrd="2" destOrd="0" presId="urn:microsoft.com/office/officeart/2005/8/layout/hierarchy2"/>
    <dgm:cxn modelId="{1F559C07-660D-40D0-9ED1-79CD99E66615}" type="presParOf" srcId="{AF0F1C94-C3BC-4560-9FC4-385E78AB9C74}" destId="{58C90F39-DED3-4D0C-993E-292A4254FF31}" srcOrd="0" destOrd="0" presId="urn:microsoft.com/office/officeart/2005/8/layout/hierarchy2"/>
    <dgm:cxn modelId="{AA4180D1-3162-4447-870F-42B6C9CDE4B1}" type="presParOf" srcId="{4566E381-97E8-4496-B481-B3C33BEBD7DE}" destId="{872EF9E3-D003-4F33-95E3-7F181D7596AB}" srcOrd="3" destOrd="0" presId="urn:microsoft.com/office/officeart/2005/8/layout/hierarchy2"/>
    <dgm:cxn modelId="{8458C5BC-FFA9-4579-BCC1-BA8D93A76C2C}" type="presParOf" srcId="{872EF9E3-D003-4F33-95E3-7F181D7596AB}" destId="{738F9619-2E91-4689-9764-0ECD72FC3732}" srcOrd="0" destOrd="0" presId="urn:microsoft.com/office/officeart/2005/8/layout/hierarchy2"/>
    <dgm:cxn modelId="{7280E79B-7BCA-4C72-AE2A-79338C8ABE00}" type="presParOf" srcId="{872EF9E3-D003-4F33-95E3-7F181D7596AB}" destId="{06B35D00-E929-4FBB-8E8D-2366916EB613}" srcOrd="1" destOrd="0" presId="urn:microsoft.com/office/officeart/2005/8/layout/hierarchy2"/>
    <dgm:cxn modelId="{43154189-E399-4495-AD47-7B3B0B970E63}" type="presParOf" srcId="{4566E381-97E8-4496-B481-B3C33BEBD7DE}" destId="{16B96A06-0D3A-4102-9D19-1F19DBD4A769}" srcOrd="4" destOrd="0" presId="urn:microsoft.com/office/officeart/2005/8/layout/hierarchy2"/>
    <dgm:cxn modelId="{F448F535-20BC-4429-82FF-6BCE573BAD10}" type="presParOf" srcId="{16B96A06-0D3A-4102-9D19-1F19DBD4A769}" destId="{17FFE0A9-0AC0-486E-B583-DFBEA47D1020}" srcOrd="0" destOrd="0" presId="urn:microsoft.com/office/officeart/2005/8/layout/hierarchy2"/>
    <dgm:cxn modelId="{51336607-F3D8-451C-A1EA-309A475AA935}" type="presParOf" srcId="{4566E381-97E8-4496-B481-B3C33BEBD7DE}" destId="{A4E1F8F3-1957-401C-AEF2-2C5A19BFEF0C}" srcOrd="5" destOrd="0" presId="urn:microsoft.com/office/officeart/2005/8/layout/hierarchy2"/>
    <dgm:cxn modelId="{FC24C743-4685-4E3F-86EA-297EEE018AE7}" type="presParOf" srcId="{A4E1F8F3-1957-401C-AEF2-2C5A19BFEF0C}" destId="{98E78167-1713-4E94-884F-C7D28D883249}" srcOrd="0" destOrd="0" presId="urn:microsoft.com/office/officeart/2005/8/layout/hierarchy2"/>
    <dgm:cxn modelId="{2FA970BA-8743-4FBE-9C31-F8B298681ECA}" type="presParOf" srcId="{A4E1F8F3-1957-401C-AEF2-2C5A19BFEF0C}" destId="{7F8493AB-B7DD-405E-A210-8440D7913F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E134D-031C-48E5-9E65-D0FC57E8473E}">
      <dsp:nvSpPr>
        <dsp:cNvPr id="0" name=""/>
        <dsp:cNvSpPr/>
      </dsp:nvSpPr>
      <dsp:spPr>
        <a:xfrm>
          <a:off x="198828" y="2367560"/>
          <a:ext cx="3237898" cy="1277331"/>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b="1" kern="1200" dirty="0"/>
            <a:t>BAĞIMLILIK TÜRLERİ</a:t>
          </a:r>
        </a:p>
      </dsp:txBody>
      <dsp:txXfrm>
        <a:off x="236240" y="2404972"/>
        <a:ext cx="3163074" cy="1202507"/>
      </dsp:txXfrm>
    </dsp:sp>
    <dsp:sp modelId="{80797ABC-3115-48E3-90D0-7BB618D9A3BC}">
      <dsp:nvSpPr>
        <dsp:cNvPr id="0" name=""/>
        <dsp:cNvSpPr/>
      </dsp:nvSpPr>
      <dsp:spPr>
        <a:xfrm rot="17692822">
          <a:off x="2946823" y="2225684"/>
          <a:ext cx="1691437" cy="26630"/>
        </a:xfrm>
        <a:custGeom>
          <a:avLst/>
          <a:gdLst/>
          <a:ahLst/>
          <a:cxnLst/>
          <a:rect l="0" t="0" r="0" b="0"/>
          <a:pathLst>
            <a:path>
              <a:moveTo>
                <a:pt x="0" y="13315"/>
              </a:moveTo>
              <a:lnTo>
                <a:pt x="1691437" y="13315"/>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3750256" y="2196713"/>
        <a:ext cx="84571" cy="84571"/>
      </dsp:txXfrm>
    </dsp:sp>
    <dsp:sp modelId="{25AF0CE5-C3EB-4F1D-B559-20F1738528C0}">
      <dsp:nvSpPr>
        <dsp:cNvPr id="0" name=""/>
        <dsp:cNvSpPr/>
      </dsp:nvSpPr>
      <dsp:spPr>
        <a:xfrm>
          <a:off x="4148357" y="1027004"/>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Davranışsal</a:t>
          </a:r>
        </a:p>
      </dsp:txBody>
      <dsp:txXfrm>
        <a:off x="4174411" y="1053058"/>
        <a:ext cx="1726967" cy="837429"/>
      </dsp:txXfrm>
    </dsp:sp>
    <dsp:sp modelId="{0CEABEBD-E1F8-4E5B-B06C-D77360F3DB53}">
      <dsp:nvSpPr>
        <dsp:cNvPr id="0" name=""/>
        <dsp:cNvSpPr/>
      </dsp:nvSpPr>
      <dsp:spPr>
        <a:xfrm rot="18289469">
          <a:off x="5660174" y="946974"/>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252093" y="929135"/>
        <a:ext cx="62307" cy="62307"/>
      </dsp:txXfrm>
    </dsp:sp>
    <dsp:sp modelId="{9129B63F-7EC6-4A0A-A17C-026F95507298}">
      <dsp:nvSpPr>
        <dsp:cNvPr id="0" name=""/>
        <dsp:cNvSpPr/>
      </dsp:nvSpPr>
      <dsp:spPr>
        <a:xfrm>
          <a:off x="6639062" y="4036"/>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Kumar</a:t>
          </a:r>
        </a:p>
      </dsp:txBody>
      <dsp:txXfrm>
        <a:off x="6665116" y="30090"/>
        <a:ext cx="1726967" cy="837429"/>
      </dsp:txXfrm>
    </dsp:sp>
    <dsp:sp modelId="{72638B8C-C416-4098-96AA-71E988456A07}">
      <dsp:nvSpPr>
        <dsp:cNvPr id="0" name=""/>
        <dsp:cNvSpPr/>
      </dsp:nvSpPr>
      <dsp:spPr>
        <a:xfrm>
          <a:off x="5927432" y="1458458"/>
          <a:ext cx="711630" cy="26630"/>
        </a:xfrm>
        <a:custGeom>
          <a:avLst/>
          <a:gdLst/>
          <a:ahLst/>
          <a:cxnLst/>
          <a:rect l="0" t="0" r="0" b="0"/>
          <a:pathLst>
            <a:path>
              <a:moveTo>
                <a:pt x="0" y="13315"/>
              </a:moveTo>
              <a:lnTo>
                <a:pt x="711630"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265456" y="1453982"/>
        <a:ext cx="35581" cy="35581"/>
      </dsp:txXfrm>
    </dsp:sp>
    <dsp:sp modelId="{0C086CBF-0F4E-4424-8B3D-D7FD21082EE6}">
      <dsp:nvSpPr>
        <dsp:cNvPr id="0" name=""/>
        <dsp:cNvSpPr/>
      </dsp:nvSpPr>
      <dsp:spPr>
        <a:xfrm>
          <a:off x="6639062" y="1027004"/>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Alışveriş</a:t>
          </a:r>
        </a:p>
      </dsp:txBody>
      <dsp:txXfrm>
        <a:off x="6665116" y="1053058"/>
        <a:ext cx="1726967" cy="837429"/>
      </dsp:txXfrm>
    </dsp:sp>
    <dsp:sp modelId="{5112DE96-838E-4B49-97AB-AF26E3C543ED}">
      <dsp:nvSpPr>
        <dsp:cNvPr id="0" name=""/>
        <dsp:cNvSpPr/>
      </dsp:nvSpPr>
      <dsp:spPr>
        <a:xfrm rot="3310531">
          <a:off x="5660174" y="1969942"/>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252093" y="1952104"/>
        <a:ext cx="62307" cy="62307"/>
      </dsp:txXfrm>
    </dsp:sp>
    <dsp:sp modelId="{20C58717-17D8-4E91-891B-D0D7AD2979E7}">
      <dsp:nvSpPr>
        <dsp:cNvPr id="0" name=""/>
        <dsp:cNvSpPr/>
      </dsp:nvSpPr>
      <dsp:spPr>
        <a:xfrm>
          <a:off x="6639062" y="2049973"/>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Teknoloji</a:t>
          </a:r>
        </a:p>
      </dsp:txBody>
      <dsp:txXfrm>
        <a:off x="6665116" y="2076027"/>
        <a:ext cx="1726967" cy="837429"/>
      </dsp:txXfrm>
    </dsp:sp>
    <dsp:sp modelId="{D196CCA2-C8EC-49F4-8E81-96BFFAE464C1}">
      <dsp:nvSpPr>
        <dsp:cNvPr id="0" name=""/>
        <dsp:cNvSpPr/>
      </dsp:nvSpPr>
      <dsp:spPr>
        <a:xfrm rot="3907178">
          <a:off x="2946823" y="3760136"/>
          <a:ext cx="1691437" cy="26630"/>
        </a:xfrm>
        <a:custGeom>
          <a:avLst/>
          <a:gdLst/>
          <a:ahLst/>
          <a:cxnLst/>
          <a:rect l="0" t="0" r="0" b="0"/>
          <a:pathLst>
            <a:path>
              <a:moveTo>
                <a:pt x="0" y="13315"/>
              </a:moveTo>
              <a:lnTo>
                <a:pt x="1691437" y="13315"/>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3750256" y="3731166"/>
        <a:ext cx="84571" cy="84571"/>
      </dsp:txXfrm>
    </dsp:sp>
    <dsp:sp modelId="{1863D1F1-13AD-47F2-BED4-FB78193C4E46}">
      <dsp:nvSpPr>
        <dsp:cNvPr id="0" name=""/>
        <dsp:cNvSpPr/>
      </dsp:nvSpPr>
      <dsp:spPr>
        <a:xfrm>
          <a:off x="4148357" y="4095909"/>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Maddesel</a:t>
          </a:r>
        </a:p>
      </dsp:txBody>
      <dsp:txXfrm>
        <a:off x="4174411" y="4121963"/>
        <a:ext cx="1726967" cy="837429"/>
      </dsp:txXfrm>
    </dsp:sp>
    <dsp:sp modelId="{340E85CA-F340-4314-BA51-B0460A91020F}">
      <dsp:nvSpPr>
        <dsp:cNvPr id="0" name=""/>
        <dsp:cNvSpPr/>
      </dsp:nvSpPr>
      <dsp:spPr>
        <a:xfrm rot="18289469">
          <a:off x="5660174" y="4015878"/>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252093" y="3998040"/>
        <a:ext cx="62307" cy="62307"/>
      </dsp:txXfrm>
    </dsp:sp>
    <dsp:sp modelId="{BE198302-00BE-496D-86D9-37710E5F0799}">
      <dsp:nvSpPr>
        <dsp:cNvPr id="0" name=""/>
        <dsp:cNvSpPr/>
      </dsp:nvSpPr>
      <dsp:spPr>
        <a:xfrm>
          <a:off x="6639062" y="3072941"/>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Uyuşturucu</a:t>
          </a:r>
        </a:p>
      </dsp:txBody>
      <dsp:txXfrm>
        <a:off x="6665116" y="3098995"/>
        <a:ext cx="1726967" cy="837429"/>
      </dsp:txXfrm>
    </dsp:sp>
    <dsp:sp modelId="{AF0F1C94-C3BC-4560-9FC4-385E78AB9C74}">
      <dsp:nvSpPr>
        <dsp:cNvPr id="0" name=""/>
        <dsp:cNvSpPr/>
      </dsp:nvSpPr>
      <dsp:spPr>
        <a:xfrm>
          <a:off x="5927432" y="4527362"/>
          <a:ext cx="711630" cy="26630"/>
        </a:xfrm>
        <a:custGeom>
          <a:avLst/>
          <a:gdLst/>
          <a:ahLst/>
          <a:cxnLst/>
          <a:rect l="0" t="0" r="0" b="0"/>
          <a:pathLst>
            <a:path>
              <a:moveTo>
                <a:pt x="0" y="13315"/>
              </a:moveTo>
              <a:lnTo>
                <a:pt x="711630"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265456" y="4522887"/>
        <a:ext cx="35581" cy="35581"/>
      </dsp:txXfrm>
    </dsp:sp>
    <dsp:sp modelId="{738F9619-2E91-4689-9764-0ECD72FC3732}">
      <dsp:nvSpPr>
        <dsp:cNvPr id="0" name=""/>
        <dsp:cNvSpPr/>
      </dsp:nvSpPr>
      <dsp:spPr>
        <a:xfrm>
          <a:off x="6639062" y="4095909"/>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Tütün</a:t>
          </a:r>
        </a:p>
      </dsp:txBody>
      <dsp:txXfrm>
        <a:off x="6665116" y="4121963"/>
        <a:ext cx="1726967" cy="837429"/>
      </dsp:txXfrm>
    </dsp:sp>
    <dsp:sp modelId="{16B96A06-0D3A-4102-9D19-1F19DBD4A769}">
      <dsp:nvSpPr>
        <dsp:cNvPr id="0" name=""/>
        <dsp:cNvSpPr/>
      </dsp:nvSpPr>
      <dsp:spPr>
        <a:xfrm rot="3310531">
          <a:off x="5660174" y="5038846"/>
          <a:ext cx="1246146" cy="26630"/>
        </a:xfrm>
        <a:custGeom>
          <a:avLst/>
          <a:gdLst/>
          <a:ahLst/>
          <a:cxnLst/>
          <a:rect l="0" t="0" r="0" b="0"/>
          <a:pathLst>
            <a:path>
              <a:moveTo>
                <a:pt x="0" y="13315"/>
              </a:moveTo>
              <a:lnTo>
                <a:pt x="1246146" y="13315"/>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252093" y="5021008"/>
        <a:ext cx="62307" cy="62307"/>
      </dsp:txXfrm>
    </dsp:sp>
    <dsp:sp modelId="{98E78167-1713-4E94-884F-C7D28D883249}">
      <dsp:nvSpPr>
        <dsp:cNvPr id="0" name=""/>
        <dsp:cNvSpPr/>
      </dsp:nvSpPr>
      <dsp:spPr>
        <a:xfrm>
          <a:off x="6639062" y="5118877"/>
          <a:ext cx="1779075" cy="88953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t>Alkol</a:t>
          </a:r>
        </a:p>
      </dsp:txBody>
      <dsp:txXfrm>
        <a:off x="6665116" y="5144931"/>
        <a:ext cx="1726967" cy="8374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095E8-5388-4D95-926F-F8EFB53592C0}" type="datetimeFigureOut">
              <a:rPr lang="tr-TR" smtClean="0"/>
              <a:t>24.02.2023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B369C-89F3-413D-9B95-4FC9F8773B3E}" type="slidenum">
              <a:rPr lang="tr-TR" smtClean="0"/>
              <a:t>‹#›</a:t>
            </a:fld>
            <a:endParaRPr lang="tr-TR"/>
          </a:p>
        </p:txBody>
      </p:sp>
    </p:spTree>
    <p:extLst>
      <p:ext uri="{BB962C8B-B14F-4D97-AF65-F5344CB8AC3E}">
        <p14:creationId xmlns:p14="http://schemas.microsoft.com/office/powerpoint/2010/main" val="38323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2CA2C98-F144-49BF-A6CF-E7852EBAF2E6}" type="datetimeFigureOut">
              <a:rPr lang="tr-TR" smtClean="0"/>
              <a:t>24.02.2023</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3ED2849-8D5D-4772-B411-812C2811DF16}"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034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CA2C98-F144-49BF-A6CF-E7852EBAF2E6}"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35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CA2C98-F144-49BF-A6CF-E7852EBAF2E6}"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192378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CA2C98-F144-49BF-A6CF-E7852EBAF2E6}"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379970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CA2C98-F144-49BF-A6CF-E7852EBAF2E6}" type="datetimeFigureOut">
              <a:rPr lang="tr-TR" smtClean="0"/>
              <a:t>24.02.2023</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3ED2849-8D5D-4772-B411-812C2811DF16}"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931252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CA2C98-F144-49BF-A6CF-E7852EBAF2E6}"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8125236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CA2C98-F144-49BF-A6CF-E7852EBAF2E6}" type="datetimeFigureOut">
              <a:rPr lang="tr-TR" smtClean="0"/>
              <a:t>24.02.2023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10792644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2CA2C98-F144-49BF-A6CF-E7852EBAF2E6}" type="datetimeFigureOut">
              <a:rPr lang="tr-TR" smtClean="0"/>
              <a:t>24.02.2023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152490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A2C98-F144-49BF-A6CF-E7852EBAF2E6}" type="datetimeFigureOut">
              <a:rPr lang="tr-TR" smtClean="0"/>
              <a:t>24.02.2023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416053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52CA2C98-F144-49BF-A6CF-E7852EBAF2E6}" type="datetimeFigureOut">
              <a:rPr lang="tr-TR" smtClean="0"/>
              <a:t>24.02.2023</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03ED2849-8D5D-4772-B411-812C2811DF16}"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694101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52CA2C98-F144-49BF-A6CF-E7852EBAF2E6}" type="datetimeFigureOut">
              <a:rPr lang="tr-TR" smtClean="0"/>
              <a:t>24.02.2023</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03ED2849-8D5D-4772-B411-812C2811DF16}" type="slidenum">
              <a:rPr lang="tr-TR" smtClean="0"/>
              <a:t>‹#›</a:t>
            </a:fld>
            <a:endParaRPr lang="tr-TR"/>
          </a:p>
        </p:txBody>
      </p:sp>
    </p:spTree>
    <p:extLst>
      <p:ext uri="{BB962C8B-B14F-4D97-AF65-F5344CB8AC3E}">
        <p14:creationId xmlns:p14="http://schemas.microsoft.com/office/powerpoint/2010/main" val="413268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CA2C98-F144-49BF-A6CF-E7852EBAF2E6}" type="datetimeFigureOut">
              <a:rPr lang="tr-TR" smtClean="0"/>
              <a:t>24.02.2023</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3ED2849-8D5D-4772-B411-812C2811DF16}"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4833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FFC7BF-65A9-94B5-2A55-8301C8B6D169}"/>
              </a:ext>
            </a:extLst>
          </p:cNvPr>
          <p:cNvSpPr>
            <a:spLocks noGrp="1"/>
          </p:cNvSpPr>
          <p:nvPr>
            <p:ph type="title"/>
          </p:nvPr>
        </p:nvSpPr>
        <p:spPr>
          <a:xfrm>
            <a:off x="1525054" y="3172719"/>
            <a:ext cx="10178322" cy="2370242"/>
          </a:xfrm>
        </p:spPr>
        <p:txBody>
          <a:bodyPr>
            <a:normAutofit fontScale="90000"/>
          </a:bodyPr>
          <a:lstStyle/>
          <a:p>
            <a:pPr algn="ctr"/>
            <a:r>
              <a:rPr lang="tr-TR" dirty="0">
                <a:effectLst>
                  <a:outerShdw blurRad="38100" dist="38100" dir="2700000" algn="tl">
                    <a:srgbClr val="000000">
                      <a:alpha val="43137"/>
                    </a:srgbClr>
                  </a:outerShdw>
                </a:effectLst>
              </a:rPr>
              <a:t>Sultançiftliği Anadolu lisesi</a:t>
            </a:r>
            <a:br>
              <a:rPr lang="tr-TR" dirty="0">
                <a:effectLst>
                  <a:outerShdw blurRad="38100" dist="38100" dir="2700000" algn="tl">
                    <a:srgbClr val="000000">
                      <a:alpha val="43137"/>
                    </a:srgbClr>
                  </a:outerShdw>
                </a:effectLst>
              </a:rPr>
            </a:br>
            <a:r>
              <a:rPr lang="tr-TR" dirty="0">
                <a:effectLst>
                  <a:outerShdw blurRad="38100" dist="38100" dir="2700000" algn="tl">
                    <a:srgbClr val="000000">
                      <a:alpha val="43137"/>
                    </a:srgbClr>
                  </a:outerShdw>
                </a:effectLst>
              </a:rPr>
              <a:t>rehberlik servisi</a:t>
            </a:r>
            <a:br>
              <a:rPr lang="tr-TR" dirty="0">
                <a:effectLst>
                  <a:outerShdw blurRad="38100" dist="38100" dir="2700000" algn="tl">
                    <a:srgbClr val="000000">
                      <a:alpha val="43137"/>
                    </a:srgbClr>
                  </a:outerShdw>
                </a:effectLst>
              </a:rPr>
            </a:br>
            <a:r>
              <a:rPr lang="tr-TR" dirty="0">
                <a:effectLst>
                  <a:outerShdw blurRad="38100" dist="38100" dir="2700000" algn="tl">
                    <a:srgbClr val="000000">
                      <a:alpha val="43137"/>
                    </a:srgbClr>
                  </a:outerShdw>
                </a:effectLst>
              </a:rPr>
              <a:t>BAĞIMLILIKLA MÜCADELE semineri</a:t>
            </a:r>
            <a:br>
              <a:rPr lang="tr-TR" dirty="0">
                <a:effectLst>
                  <a:outerShdw blurRad="38100" dist="38100" dir="2700000" algn="tl">
                    <a:srgbClr val="000000">
                      <a:alpha val="43137"/>
                    </a:srgbClr>
                  </a:outerShdw>
                </a:effectLst>
              </a:rPr>
            </a:br>
            <a:endParaRPr lang="tr-TR" dirty="0">
              <a:effectLst>
                <a:outerShdw blurRad="38100" dist="38100" dir="2700000" algn="tl">
                  <a:srgbClr val="000000">
                    <a:alpha val="43137"/>
                  </a:srgbClr>
                </a:outerShdw>
              </a:effectLst>
            </a:endParaRPr>
          </a:p>
        </p:txBody>
      </p:sp>
      <p:pic>
        <p:nvPicPr>
          <p:cNvPr id="5" name="İçerik Yer Tutucusu 4">
            <a:extLst>
              <a:ext uri="{FF2B5EF4-FFF2-40B4-BE49-F238E27FC236}">
                <a16:creationId xmlns:a16="http://schemas.microsoft.com/office/drawing/2014/main" id="{69A6DBA1-AAC1-7375-FDEE-F087695CDC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3535" y="460497"/>
            <a:ext cx="1630837" cy="16308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Metin kutusu 2">
            <a:extLst>
              <a:ext uri="{FF2B5EF4-FFF2-40B4-BE49-F238E27FC236}">
                <a16:creationId xmlns:a16="http://schemas.microsoft.com/office/drawing/2014/main" id="{8473E588-8A66-92F6-23F3-ED3278CEAA7E}"/>
              </a:ext>
            </a:extLst>
          </p:cNvPr>
          <p:cNvSpPr txBox="1"/>
          <p:nvPr/>
        </p:nvSpPr>
        <p:spPr>
          <a:xfrm>
            <a:off x="3563332" y="5542961"/>
            <a:ext cx="5825765" cy="523220"/>
          </a:xfrm>
          <a:prstGeom prst="rect">
            <a:avLst/>
          </a:prstGeom>
          <a:noFill/>
        </p:spPr>
        <p:txBody>
          <a:bodyPr wrap="square" rtlCol="0">
            <a:spAutoFit/>
          </a:bodyPr>
          <a:lstStyle/>
          <a:p>
            <a:pPr algn="ctr"/>
            <a:r>
              <a:rPr lang="tr-TR" sz="2800" dirty="0">
                <a:solidFill>
                  <a:srgbClr val="C00000"/>
                </a:solidFill>
                <a:effectLst>
                  <a:outerShdw blurRad="38100" dist="38100" dir="2700000" algn="tl">
                    <a:srgbClr val="000000">
                      <a:alpha val="43137"/>
                    </a:srgbClr>
                  </a:outerShdw>
                </a:effectLst>
              </a:rPr>
              <a:t>Psk. Dan. Merve BAKİ AKDOĞAN</a:t>
            </a:r>
          </a:p>
        </p:txBody>
      </p:sp>
    </p:spTree>
    <p:extLst>
      <p:ext uri="{BB962C8B-B14F-4D97-AF65-F5344CB8AC3E}">
        <p14:creationId xmlns:p14="http://schemas.microsoft.com/office/powerpoint/2010/main" val="387930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2E5A7D-80D8-360A-7D50-26ACA1362F3F}"/>
              </a:ext>
            </a:extLst>
          </p:cNvPr>
          <p:cNvSpPr>
            <a:spLocks noGrp="1"/>
          </p:cNvSpPr>
          <p:nvPr>
            <p:ph type="title"/>
          </p:nvPr>
        </p:nvSpPr>
        <p:spPr/>
        <p:txBody>
          <a:bodyPr/>
          <a:lstStyle/>
          <a:p>
            <a:pPr algn="ctr"/>
            <a:r>
              <a:rPr lang="tr-TR" dirty="0">
                <a:solidFill>
                  <a:srgbClr val="92D050"/>
                </a:solidFill>
              </a:rPr>
              <a:t>Tedavi için</a:t>
            </a:r>
          </a:p>
        </p:txBody>
      </p:sp>
      <p:sp>
        <p:nvSpPr>
          <p:cNvPr id="3" name="İçerik Yer Tutucusu 2">
            <a:extLst>
              <a:ext uri="{FF2B5EF4-FFF2-40B4-BE49-F238E27FC236}">
                <a16:creationId xmlns:a16="http://schemas.microsoft.com/office/drawing/2014/main" id="{C5D53D7D-9BB8-5759-20EC-6094F16F53CD}"/>
              </a:ext>
            </a:extLst>
          </p:cNvPr>
          <p:cNvSpPr>
            <a:spLocks noGrp="1"/>
          </p:cNvSpPr>
          <p:nvPr>
            <p:ph idx="1"/>
          </p:nvPr>
        </p:nvSpPr>
        <p:spPr/>
        <p:txBody>
          <a:bodyPr/>
          <a:lstStyle/>
          <a:p>
            <a:pPr algn="just"/>
            <a:r>
              <a:rPr lang="tr-TR" b="0" i="0" dirty="0">
                <a:solidFill>
                  <a:srgbClr val="000000"/>
                </a:solidFill>
                <a:effectLst/>
                <a:latin typeface="Open Sans" panose="020B0606030504020204" pitchFamily="34" charset="0"/>
              </a:rPr>
              <a:t>Alkol psikoaktif madde olduğu için kötüye kullanımını veya bağımlılığının geliştiğini kabul etmek zaman alabilir. Alkol kullanan birçok kişi sosyal kullanım düzeyinde devam ederken bağımlılığı gelişmektedir. Alkol kullanan ve bırakmak isteyen, bu konudaki problemlerine çözüm arayan kişi ve yakınları </a:t>
            </a:r>
            <a:r>
              <a:rPr lang="tr-TR" b="0" i="0" dirty="0">
                <a:solidFill>
                  <a:srgbClr val="92D050"/>
                </a:solidFill>
                <a:effectLst/>
                <a:latin typeface="Open Sans" panose="020B0606030504020204" pitchFamily="34" charset="0"/>
              </a:rPr>
              <a:t>Yeşilay Danışmanlık Merkezleri (YEDAM), </a:t>
            </a:r>
            <a:r>
              <a:rPr lang="tr-TR" b="0" i="0" dirty="0">
                <a:solidFill>
                  <a:srgbClr val="000000"/>
                </a:solidFill>
                <a:effectLst/>
                <a:latin typeface="Open Sans" panose="020B0606030504020204" pitchFamily="34" charset="0"/>
              </a:rPr>
              <a:t>hastanelere bağlı alkol ve madde bağımlılığı tedavi merkezleri </a:t>
            </a:r>
            <a:r>
              <a:rPr lang="tr-TR" b="0" i="0" dirty="0">
                <a:solidFill>
                  <a:srgbClr val="92D050"/>
                </a:solidFill>
                <a:effectLst/>
                <a:latin typeface="Open Sans" panose="020B0606030504020204" pitchFamily="34" charset="0"/>
              </a:rPr>
              <a:t>(AMATEM) </a:t>
            </a:r>
            <a:r>
              <a:rPr lang="tr-TR" b="0" i="0" dirty="0">
                <a:solidFill>
                  <a:srgbClr val="000000"/>
                </a:solidFill>
                <a:effectLst/>
                <a:latin typeface="Open Sans" panose="020B0606030504020204" pitchFamily="34" charset="0"/>
              </a:rPr>
              <a:t>ile psikiyatri kliniklerine başvurarak destek alabilirler.</a:t>
            </a:r>
            <a:endParaRPr lang="tr-TR" dirty="0"/>
          </a:p>
        </p:txBody>
      </p:sp>
      <p:pic>
        <p:nvPicPr>
          <p:cNvPr id="4" name="Resim 3">
            <a:extLst>
              <a:ext uri="{FF2B5EF4-FFF2-40B4-BE49-F238E27FC236}">
                <a16:creationId xmlns:a16="http://schemas.microsoft.com/office/drawing/2014/main" id="{2D385835-DBC8-1936-A79B-8F06FA2E1618}"/>
              </a:ext>
            </a:extLst>
          </p:cNvPr>
          <p:cNvPicPr>
            <a:picLocks noChangeAspect="1"/>
          </p:cNvPicPr>
          <p:nvPr/>
        </p:nvPicPr>
        <p:blipFill>
          <a:blip r:embed="rId2"/>
          <a:stretch>
            <a:fillRect/>
          </a:stretch>
        </p:blipFill>
        <p:spPr>
          <a:xfrm>
            <a:off x="2173908" y="4502526"/>
            <a:ext cx="3457189" cy="1942501"/>
          </a:xfrm>
          <a:prstGeom prst="rect">
            <a:avLst/>
          </a:prstGeom>
        </p:spPr>
      </p:pic>
      <p:pic>
        <p:nvPicPr>
          <p:cNvPr id="5" name="Resim 4">
            <a:extLst>
              <a:ext uri="{FF2B5EF4-FFF2-40B4-BE49-F238E27FC236}">
                <a16:creationId xmlns:a16="http://schemas.microsoft.com/office/drawing/2014/main" id="{17A10058-17FB-5E48-6E59-6487F371BAF0}"/>
              </a:ext>
            </a:extLst>
          </p:cNvPr>
          <p:cNvPicPr>
            <a:picLocks noChangeAspect="1"/>
          </p:cNvPicPr>
          <p:nvPr/>
        </p:nvPicPr>
        <p:blipFill>
          <a:blip r:embed="rId3"/>
          <a:stretch>
            <a:fillRect/>
          </a:stretch>
        </p:blipFill>
        <p:spPr>
          <a:xfrm>
            <a:off x="6854171" y="4502525"/>
            <a:ext cx="3312574" cy="1942501"/>
          </a:xfrm>
          <a:prstGeom prst="rect">
            <a:avLst/>
          </a:prstGeom>
        </p:spPr>
      </p:pic>
    </p:spTree>
    <p:extLst>
      <p:ext uri="{BB962C8B-B14F-4D97-AF65-F5344CB8AC3E}">
        <p14:creationId xmlns:p14="http://schemas.microsoft.com/office/powerpoint/2010/main" val="130948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12A651-7E38-31E0-0B2E-8A817549FF03}"/>
              </a:ext>
            </a:extLst>
          </p:cNvPr>
          <p:cNvSpPr>
            <a:spLocks noGrp="1"/>
          </p:cNvSpPr>
          <p:nvPr>
            <p:ph type="title"/>
          </p:nvPr>
        </p:nvSpPr>
        <p:spPr/>
        <p:txBody>
          <a:bodyPr/>
          <a:lstStyle/>
          <a:p>
            <a:pPr algn="ctr"/>
            <a:r>
              <a:rPr lang="tr-TR" dirty="0">
                <a:solidFill>
                  <a:srgbClr val="FFC000"/>
                </a:solidFill>
              </a:rPr>
              <a:t>Kumar bağımlılığı</a:t>
            </a:r>
          </a:p>
        </p:txBody>
      </p:sp>
      <p:sp>
        <p:nvSpPr>
          <p:cNvPr id="3" name="İçerik Yer Tutucusu 2">
            <a:extLst>
              <a:ext uri="{FF2B5EF4-FFF2-40B4-BE49-F238E27FC236}">
                <a16:creationId xmlns:a16="http://schemas.microsoft.com/office/drawing/2014/main" id="{266347ED-DD23-60F1-3340-CE80F6EF48EB}"/>
              </a:ext>
            </a:extLst>
          </p:cNvPr>
          <p:cNvSpPr>
            <a:spLocks noGrp="1"/>
          </p:cNvSpPr>
          <p:nvPr>
            <p:ph idx="1"/>
          </p:nvPr>
        </p:nvSpPr>
        <p:spPr>
          <a:xfrm>
            <a:off x="1251678" y="1725105"/>
            <a:ext cx="10178322" cy="4154487"/>
          </a:xfrm>
        </p:spPr>
        <p:txBody>
          <a:bodyPr/>
          <a:lstStyle/>
          <a:p>
            <a:r>
              <a:rPr lang="tr-TR" b="1" dirty="0">
                <a:solidFill>
                  <a:schemeClr val="tx1"/>
                </a:solidFill>
                <a:latin typeface="Ubuntu" panose="020B0504030602030204" pitchFamily="34" charset="0"/>
              </a:rPr>
              <a:t>K</a:t>
            </a:r>
            <a:r>
              <a:rPr lang="tr-TR" b="1" i="0" dirty="0">
                <a:solidFill>
                  <a:schemeClr val="tx1"/>
                </a:solidFill>
                <a:effectLst/>
                <a:latin typeface="Ubuntu" panose="020B0504030602030204" pitchFamily="34" charset="0"/>
              </a:rPr>
              <a:t>umar oynama bozukluğu, davranışsal bağımlılıklar arasında yer almakta ve şu özelliklerle tanımlanmaktadır:</a:t>
            </a:r>
          </a:p>
          <a:p>
            <a:pPr marL="0" indent="0">
              <a:buNone/>
            </a:pPr>
            <a:r>
              <a:rPr lang="tr-TR" b="0" i="0" dirty="0">
                <a:solidFill>
                  <a:schemeClr val="tx1"/>
                </a:solidFill>
                <a:effectLst/>
                <a:latin typeface="Ubuntu" panose="020B0504030602030204" pitchFamily="34" charset="0"/>
              </a:rPr>
              <a:t>- Kumar oynama üzerinde kontrolün sağlanamaması (başlama, sıklık, yoğunluk, süre, sonlandırma ve bağlam açısından).</a:t>
            </a:r>
            <a:br>
              <a:rPr lang="tr-TR" b="0" i="0" dirty="0">
                <a:solidFill>
                  <a:schemeClr val="tx1"/>
                </a:solidFill>
                <a:effectLst/>
                <a:latin typeface="Ubuntu" panose="020B0504030602030204" pitchFamily="34" charset="0"/>
              </a:rPr>
            </a:br>
            <a:r>
              <a:rPr lang="tr-TR" b="0" i="0" dirty="0">
                <a:solidFill>
                  <a:schemeClr val="tx1"/>
                </a:solidFill>
                <a:effectLst/>
                <a:latin typeface="Ubuntu" panose="020B0504030602030204" pitchFamily="34" charset="0"/>
              </a:rPr>
              <a:t>- Kumar oynamaya yaşamdaki diğer ilgi alanlarına ya da günlük faaliyetlere göre öncelik verme.</a:t>
            </a:r>
            <a:br>
              <a:rPr lang="tr-TR" b="0" i="0" dirty="0">
                <a:solidFill>
                  <a:schemeClr val="tx1"/>
                </a:solidFill>
                <a:effectLst/>
                <a:latin typeface="Ubuntu" panose="020B0504030602030204" pitchFamily="34" charset="0"/>
              </a:rPr>
            </a:br>
            <a:r>
              <a:rPr lang="tr-TR" b="0" i="0" dirty="0">
                <a:solidFill>
                  <a:schemeClr val="tx1"/>
                </a:solidFill>
                <a:effectLst/>
                <a:latin typeface="Ubuntu" panose="020B0504030602030204" pitchFamily="34" charset="0"/>
              </a:rPr>
              <a:t>- Ortaya olumsuz sonuçlar çıkmasına rağmen kumar oynamaya devam etme ya da daha fazla oynama.</a:t>
            </a:r>
          </a:p>
          <a:p>
            <a:endParaRPr lang="tr-TR" dirty="0">
              <a:solidFill>
                <a:schemeClr val="tx1"/>
              </a:solidFill>
            </a:endParaRPr>
          </a:p>
        </p:txBody>
      </p:sp>
    </p:spTree>
    <p:extLst>
      <p:ext uri="{BB962C8B-B14F-4D97-AF65-F5344CB8AC3E}">
        <p14:creationId xmlns:p14="http://schemas.microsoft.com/office/powerpoint/2010/main" val="364554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DB0E62-90E7-FAB2-511A-0F58A3B80CBC}"/>
              </a:ext>
            </a:extLst>
          </p:cNvPr>
          <p:cNvSpPr>
            <a:spLocks noGrp="1"/>
          </p:cNvSpPr>
          <p:nvPr>
            <p:ph type="title"/>
          </p:nvPr>
        </p:nvSpPr>
        <p:spPr/>
        <p:txBody>
          <a:bodyPr/>
          <a:lstStyle/>
          <a:p>
            <a:pPr algn="ctr"/>
            <a:r>
              <a:rPr lang="tr-TR" dirty="0">
                <a:solidFill>
                  <a:srgbClr val="92D050"/>
                </a:solidFill>
              </a:rPr>
              <a:t>Tedavi için</a:t>
            </a:r>
          </a:p>
        </p:txBody>
      </p:sp>
      <p:sp>
        <p:nvSpPr>
          <p:cNvPr id="3" name="İçerik Yer Tutucusu 2">
            <a:extLst>
              <a:ext uri="{FF2B5EF4-FFF2-40B4-BE49-F238E27FC236}">
                <a16:creationId xmlns:a16="http://schemas.microsoft.com/office/drawing/2014/main" id="{FBC66641-464A-6088-3997-0151C4D8B9A1}"/>
              </a:ext>
            </a:extLst>
          </p:cNvPr>
          <p:cNvSpPr>
            <a:spLocks noGrp="1"/>
          </p:cNvSpPr>
          <p:nvPr>
            <p:ph idx="1"/>
          </p:nvPr>
        </p:nvSpPr>
        <p:spPr/>
        <p:txBody>
          <a:bodyPr/>
          <a:lstStyle/>
          <a:p>
            <a:r>
              <a:rPr lang="tr-TR" b="0" i="0" dirty="0">
                <a:solidFill>
                  <a:srgbClr val="000000"/>
                </a:solidFill>
                <a:effectLst/>
                <a:latin typeface="Open Sans" panose="020B0606030504020204" pitchFamily="34" charset="0"/>
              </a:rPr>
              <a:t>Bu rahatsızlığın tedavisi mümkündür. Patolojik kumar bağımlılığının tedavisinde sıklıkla madde bağımlılığı tedavisi modeli uygulandığından bu kişiler madde bağımlılığı tedavi bölümlerine yönlendirilmelidir.</a:t>
            </a:r>
            <a:br>
              <a:rPr lang="tr-TR" b="0" i="0" dirty="0">
                <a:solidFill>
                  <a:srgbClr val="000000"/>
                </a:solidFill>
                <a:effectLst/>
                <a:latin typeface="Open Sans" panose="020B0606030504020204" pitchFamily="34" charset="0"/>
              </a:rPr>
            </a:br>
            <a:br>
              <a:rPr lang="tr-TR" b="0" i="0" dirty="0">
                <a:solidFill>
                  <a:srgbClr val="000000"/>
                </a:solidFill>
                <a:effectLst/>
                <a:latin typeface="Open Sans" panose="020B0606030504020204" pitchFamily="34" charset="0"/>
              </a:rPr>
            </a:br>
            <a:r>
              <a:rPr lang="tr-TR" b="0" i="0" dirty="0">
                <a:solidFill>
                  <a:srgbClr val="000000"/>
                </a:solidFill>
                <a:effectLst/>
                <a:latin typeface="Open Sans" panose="020B0606030504020204" pitchFamily="34" charset="0"/>
              </a:rPr>
              <a:t>Kişiye göre düzenlenen tedavi programıyla başarıya ulaşmak mümkündür. Bunun için ilk olarak kumar bağımlılığının (kumar oynayan kimse tarafından) patolojik bir rahatsızlık olduğunun kabul edilmesi zorunludur.</a:t>
            </a:r>
          </a:p>
          <a:p>
            <a:pPr marL="0" indent="0">
              <a:buNone/>
            </a:pPr>
            <a:endParaRPr lang="tr-TR" b="0" i="0" dirty="0">
              <a:solidFill>
                <a:srgbClr val="000000"/>
              </a:solidFill>
              <a:effectLst/>
              <a:latin typeface="Open Sans" panose="020B0606030504020204" pitchFamily="34" charset="0"/>
            </a:endParaRPr>
          </a:p>
          <a:p>
            <a:endParaRPr lang="tr-TR" dirty="0"/>
          </a:p>
        </p:txBody>
      </p:sp>
    </p:spTree>
    <p:extLst>
      <p:ext uri="{BB962C8B-B14F-4D97-AF65-F5344CB8AC3E}">
        <p14:creationId xmlns:p14="http://schemas.microsoft.com/office/powerpoint/2010/main" val="7797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11F0A-5A1B-9E9F-049C-BE1F6DCEACD0}"/>
              </a:ext>
            </a:extLst>
          </p:cNvPr>
          <p:cNvSpPr>
            <a:spLocks noGrp="1"/>
          </p:cNvSpPr>
          <p:nvPr>
            <p:ph type="title"/>
          </p:nvPr>
        </p:nvSpPr>
        <p:spPr>
          <a:xfrm>
            <a:off x="1251678" y="382385"/>
            <a:ext cx="10178322" cy="758258"/>
          </a:xfrm>
        </p:spPr>
        <p:txBody>
          <a:bodyPr>
            <a:normAutofit fontScale="90000"/>
          </a:bodyPr>
          <a:lstStyle/>
          <a:p>
            <a:pPr algn="ctr"/>
            <a:r>
              <a:rPr lang="tr-TR" sz="2400" b="1" i="0" dirty="0">
                <a:solidFill>
                  <a:srgbClr val="92D050"/>
                </a:solidFill>
                <a:effectLst/>
                <a:latin typeface="Ubuntu" panose="020B0504030602030204" pitchFamily="34" charset="0"/>
              </a:rPr>
              <a:t>Kişi Kumar Oynama Düşüncesiyle Başa Çıkabilmek İçin</a:t>
            </a:r>
            <a:br>
              <a:rPr lang="tr-TR" sz="2400" b="1" i="0" dirty="0">
                <a:solidFill>
                  <a:srgbClr val="92D050"/>
                </a:solidFill>
                <a:effectLst/>
                <a:latin typeface="Ubuntu" panose="020B0504030602030204" pitchFamily="34" charset="0"/>
              </a:rPr>
            </a:br>
            <a:br>
              <a:rPr lang="tr-TR" sz="2400" b="0" i="0" dirty="0">
                <a:solidFill>
                  <a:srgbClr val="92D050"/>
                </a:solidFill>
                <a:effectLst/>
                <a:latin typeface="Open Sans" panose="020B0606030504020204" pitchFamily="34" charset="0"/>
              </a:rPr>
            </a:br>
            <a:endParaRPr lang="tr-TR" sz="2400" dirty="0">
              <a:solidFill>
                <a:srgbClr val="92D050"/>
              </a:solidFill>
            </a:endParaRPr>
          </a:p>
        </p:txBody>
      </p:sp>
      <p:sp>
        <p:nvSpPr>
          <p:cNvPr id="3" name="İçerik Yer Tutucusu 2">
            <a:extLst>
              <a:ext uri="{FF2B5EF4-FFF2-40B4-BE49-F238E27FC236}">
                <a16:creationId xmlns:a16="http://schemas.microsoft.com/office/drawing/2014/main" id="{49E6984B-479B-5065-3800-1E9203F1AB17}"/>
              </a:ext>
            </a:extLst>
          </p:cNvPr>
          <p:cNvSpPr>
            <a:spLocks noGrp="1"/>
          </p:cNvSpPr>
          <p:nvPr>
            <p:ph idx="1"/>
          </p:nvPr>
        </p:nvSpPr>
        <p:spPr>
          <a:xfrm>
            <a:off x="1251678" y="1140642"/>
            <a:ext cx="10178322" cy="5052767"/>
          </a:xfrm>
        </p:spPr>
        <p:txBody>
          <a:bodyPr>
            <a:normAutofit fontScale="92500" lnSpcReduction="20000"/>
          </a:bodyPr>
          <a:lstStyle/>
          <a:p>
            <a:pPr algn="just">
              <a:buFont typeface="+mj-lt"/>
              <a:buAutoNum type="arabicPeriod"/>
            </a:pPr>
            <a:r>
              <a:rPr lang="tr-TR" b="0" i="0" dirty="0">
                <a:solidFill>
                  <a:srgbClr val="000000"/>
                </a:solidFill>
                <a:effectLst/>
                <a:latin typeface="Open Sans" panose="020B0606030504020204" pitchFamily="34" charset="0"/>
              </a:rPr>
              <a:t>Kumar oynanan yerlerden ve internette kumar oynatılan sitelerden uzak durmalıdır.</a:t>
            </a:r>
          </a:p>
          <a:p>
            <a:pPr algn="just">
              <a:buFont typeface="+mj-lt"/>
              <a:buAutoNum type="arabicPeriod"/>
            </a:pPr>
            <a:r>
              <a:rPr lang="tr-TR" b="0" i="0" dirty="0">
                <a:solidFill>
                  <a:srgbClr val="000000"/>
                </a:solidFill>
                <a:effectLst/>
                <a:latin typeface="Open Sans" panose="020B0606030504020204" pitchFamily="34" charset="0"/>
              </a:rPr>
              <a:t>Kumar oynama düşüncesini oluşturan şeylerden uzaklaşmalıdır (at yarışı programları, </a:t>
            </a:r>
            <a:r>
              <a:rPr lang="tr-TR" b="0" i="0" dirty="0" err="1">
                <a:solidFill>
                  <a:srgbClr val="000000"/>
                </a:solidFill>
                <a:effectLst/>
                <a:latin typeface="Open Sans" panose="020B0606030504020204" pitchFamily="34" charset="0"/>
              </a:rPr>
              <a:t>casino</a:t>
            </a:r>
            <a:r>
              <a:rPr lang="tr-TR" b="0" i="0" dirty="0">
                <a:solidFill>
                  <a:srgbClr val="000000"/>
                </a:solidFill>
                <a:effectLst/>
                <a:latin typeface="Open Sans" panose="020B0606030504020204" pitchFamily="34" charset="0"/>
              </a:rPr>
              <a:t> reklamları, piyango biletleri vs.).</a:t>
            </a:r>
          </a:p>
          <a:p>
            <a:pPr algn="just">
              <a:buFont typeface="+mj-lt"/>
              <a:buAutoNum type="arabicPeriod"/>
            </a:pPr>
            <a:r>
              <a:rPr lang="tr-TR" b="0" i="0" dirty="0">
                <a:solidFill>
                  <a:srgbClr val="000000"/>
                </a:solidFill>
                <a:effectLst/>
                <a:latin typeface="Open Sans" panose="020B0606030504020204" pitchFamily="34" charset="0"/>
              </a:rPr>
              <a:t>Kumarla ilgisi olan kişilerden uzak durmalıdır.</a:t>
            </a:r>
          </a:p>
          <a:p>
            <a:pPr algn="just">
              <a:buFont typeface="+mj-lt"/>
              <a:buAutoNum type="arabicPeriod"/>
            </a:pPr>
            <a:r>
              <a:rPr lang="tr-TR" b="0" i="0" dirty="0">
                <a:solidFill>
                  <a:srgbClr val="000000"/>
                </a:solidFill>
                <a:effectLst/>
                <a:latin typeface="Open Sans" panose="020B0606030504020204" pitchFamily="34" charset="0"/>
              </a:rPr>
              <a:t>Kumar üzerine yapılan tartışmalara girmekten kaçınmalıdır.</a:t>
            </a:r>
          </a:p>
          <a:p>
            <a:pPr algn="just">
              <a:buFont typeface="+mj-lt"/>
              <a:buAutoNum type="arabicPeriod"/>
            </a:pPr>
            <a:r>
              <a:rPr lang="tr-TR" b="0" i="0" dirty="0">
                <a:solidFill>
                  <a:srgbClr val="000000"/>
                </a:solidFill>
                <a:effectLst/>
                <a:latin typeface="Open Sans" panose="020B0606030504020204" pitchFamily="34" charset="0"/>
              </a:rPr>
              <a:t>Günlük ihtiyacı karşılayabilecek kadar para bulundurmalı, gereği dışında kredi kartları ve ATM kartlarını kullanmamalıdır.</a:t>
            </a:r>
          </a:p>
          <a:p>
            <a:pPr algn="just">
              <a:buFont typeface="+mj-lt"/>
              <a:buAutoNum type="arabicPeriod"/>
            </a:pPr>
            <a:r>
              <a:rPr lang="tr-TR" b="0" i="0" dirty="0">
                <a:solidFill>
                  <a:srgbClr val="000000"/>
                </a:solidFill>
                <a:effectLst/>
                <a:latin typeface="Open Sans" panose="020B0606030504020204" pitchFamily="34" charset="0"/>
              </a:rPr>
              <a:t>Yaşam tarzının değiştirilmesi, olumsuz alışkanlıkların yerine olumlu davranışların konulması gerekmektedir.</a:t>
            </a:r>
          </a:p>
          <a:p>
            <a:pPr algn="just">
              <a:buFont typeface="+mj-lt"/>
              <a:buAutoNum type="arabicPeriod"/>
            </a:pPr>
            <a:r>
              <a:rPr lang="tr-TR" b="0" i="0" dirty="0">
                <a:solidFill>
                  <a:srgbClr val="000000"/>
                </a:solidFill>
                <a:effectLst/>
                <a:latin typeface="Open Sans" panose="020B0606030504020204" pitchFamily="34" charset="0"/>
              </a:rPr>
              <a:t>Gerek kumar oynayan kimse gerekse ailesinden birisinin kumar oynadığını bilen birisi bağımlılık tedavisine başvurmaktan ve bu yolla kumarla mücadele etmekten kaçınmamalıdır.</a:t>
            </a:r>
          </a:p>
          <a:p>
            <a:pPr algn="just">
              <a:buFont typeface="+mj-lt"/>
              <a:buAutoNum type="arabicPeriod"/>
            </a:pPr>
            <a:r>
              <a:rPr lang="tr-TR" b="0" i="0" dirty="0">
                <a:solidFill>
                  <a:srgbClr val="000000"/>
                </a:solidFill>
                <a:effectLst/>
                <a:latin typeface="Open Sans" panose="020B0606030504020204" pitchFamily="34" charset="0"/>
              </a:rPr>
              <a:t>Destek almak için güvenilen bir aile dostundan veya arkadaştan yardım istenmelidir.</a:t>
            </a:r>
          </a:p>
          <a:p>
            <a:pPr algn="just">
              <a:buFont typeface="+mj-lt"/>
              <a:buAutoNum type="arabicPeriod"/>
            </a:pPr>
            <a:r>
              <a:rPr lang="tr-TR" b="0" i="0" dirty="0">
                <a:solidFill>
                  <a:srgbClr val="000000"/>
                </a:solidFill>
                <a:effectLst/>
                <a:latin typeface="Open Sans" panose="020B0606030504020204" pitchFamily="34" charset="0"/>
              </a:rPr>
              <a:t>Başka şeylerle meşgul olmak önemlidir. Dikkati başka aktivitelere çevirmek (evde iş yapmak, spora gitmek gibi) faydalı olacaktır</a:t>
            </a:r>
          </a:p>
          <a:p>
            <a:pPr algn="just"/>
            <a:endParaRPr lang="tr-TR" dirty="0"/>
          </a:p>
        </p:txBody>
      </p:sp>
    </p:spTree>
    <p:extLst>
      <p:ext uri="{BB962C8B-B14F-4D97-AF65-F5344CB8AC3E}">
        <p14:creationId xmlns:p14="http://schemas.microsoft.com/office/powerpoint/2010/main" val="395584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69BA7E-0D00-F050-3C69-F3292EF30390}"/>
              </a:ext>
            </a:extLst>
          </p:cNvPr>
          <p:cNvSpPr>
            <a:spLocks noGrp="1"/>
          </p:cNvSpPr>
          <p:nvPr>
            <p:ph type="title"/>
          </p:nvPr>
        </p:nvSpPr>
        <p:spPr/>
        <p:txBody>
          <a:bodyPr>
            <a:normAutofit/>
          </a:bodyPr>
          <a:lstStyle/>
          <a:p>
            <a:pPr algn="ctr"/>
            <a:r>
              <a:rPr lang="tr-TR" dirty="0">
                <a:solidFill>
                  <a:srgbClr val="FFC000"/>
                </a:solidFill>
              </a:rPr>
              <a:t>Teknoloji bağımlılığı</a:t>
            </a:r>
          </a:p>
        </p:txBody>
      </p:sp>
      <p:sp>
        <p:nvSpPr>
          <p:cNvPr id="3" name="İçerik Yer Tutucusu 2">
            <a:extLst>
              <a:ext uri="{FF2B5EF4-FFF2-40B4-BE49-F238E27FC236}">
                <a16:creationId xmlns:a16="http://schemas.microsoft.com/office/drawing/2014/main" id="{1C8CFB4E-42C9-43FA-DBE3-5008EC9AC21A}"/>
              </a:ext>
            </a:extLst>
          </p:cNvPr>
          <p:cNvSpPr>
            <a:spLocks noGrp="1"/>
          </p:cNvSpPr>
          <p:nvPr>
            <p:ph idx="1"/>
          </p:nvPr>
        </p:nvSpPr>
        <p:spPr>
          <a:xfrm>
            <a:off x="1251678" y="1772239"/>
            <a:ext cx="10178322" cy="4107353"/>
          </a:xfrm>
        </p:spPr>
        <p:txBody>
          <a:bodyPr>
            <a:normAutofit/>
          </a:bodyPr>
          <a:lstStyle/>
          <a:p>
            <a:pPr algn="just"/>
            <a:r>
              <a:rPr lang="tr-TR" sz="2800" b="0" i="0" dirty="0">
                <a:solidFill>
                  <a:schemeClr val="tx1"/>
                </a:solidFill>
                <a:effectLst/>
                <a:latin typeface="Ubuntu" panose="020B0504030602030204" pitchFamily="34" charset="0"/>
              </a:rPr>
              <a:t>Teknoloji ve internetin bilinçli olmayan, kontrolsüz bir şekilde kullanımına bağlı olarak ortaya çıkan davranışsal bağımlılıklar; oyun oynama bozukluğu, kumar oynama bozukluğu, sosyal medyanın ve akıllı telefonun aşırı kullanımı gibi bağımlılık yapıcı alt davranışlarla kendini gösteren bağımlılık türü teknoloji bağımlılığı olarak tanımlanır.</a:t>
            </a:r>
            <a:endParaRPr lang="tr-TR" sz="2800" dirty="0">
              <a:solidFill>
                <a:schemeClr val="tx1"/>
              </a:solidFill>
            </a:endParaRPr>
          </a:p>
        </p:txBody>
      </p:sp>
    </p:spTree>
    <p:extLst>
      <p:ext uri="{BB962C8B-B14F-4D97-AF65-F5344CB8AC3E}">
        <p14:creationId xmlns:p14="http://schemas.microsoft.com/office/powerpoint/2010/main" val="79972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F77734-9899-5149-5D4C-5716938F90A8}"/>
              </a:ext>
            </a:extLst>
          </p:cNvPr>
          <p:cNvSpPr>
            <a:spLocks noGrp="1"/>
          </p:cNvSpPr>
          <p:nvPr>
            <p:ph type="title"/>
          </p:nvPr>
        </p:nvSpPr>
        <p:spPr/>
        <p:txBody>
          <a:bodyPr/>
          <a:lstStyle/>
          <a:p>
            <a:pPr algn="ctr"/>
            <a:r>
              <a:rPr lang="tr-TR" dirty="0">
                <a:solidFill>
                  <a:srgbClr val="92D050"/>
                </a:solidFill>
              </a:rPr>
              <a:t>Önerilen ekran süreleri</a:t>
            </a:r>
          </a:p>
        </p:txBody>
      </p:sp>
      <p:sp>
        <p:nvSpPr>
          <p:cNvPr id="3" name="İçerik Yer Tutucusu 2">
            <a:extLst>
              <a:ext uri="{FF2B5EF4-FFF2-40B4-BE49-F238E27FC236}">
                <a16:creationId xmlns:a16="http://schemas.microsoft.com/office/drawing/2014/main" id="{12FCDEB4-E679-AA65-B6F3-50104EB9EA39}"/>
              </a:ext>
            </a:extLst>
          </p:cNvPr>
          <p:cNvSpPr>
            <a:spLocks noGrp="1"/>
          </p:cNvSpPr>
          <p:nvPr>
            <p:ph idx="1"/>
          </p:nvPr>
        </p:nvSpPr>
        <p:spPr>
          <a:xfrm>
            <a:off x="1251678" y="1874517"/>
            <a:ext cx="10178322" cy="4432015"/>
          </a:xfrm>
        </p:spPr>
        <p:txBody>
          <a:bodyPr>
            <a:normAutofit/>
          </a:bodyPr>
          <a:lstStyle/>
          <a:p>
            <a:pPr algn="just">
              <a:buFont typeface="Arial" panose="020B0604020202020204" pitchFamily="34" charset="0"/>
              <a:buChar char="•"/>
            </a:pPr>
            <a:r>
              <a:rPr lang="tr-TR" b="0" i="0" dirty="0">
                <a:solidFill>
                  <a:srgbClr val="000000"/>
                </a:solidFill>
                <a:effectLst/>
                <a:latin typeface="Open Sans" panose="020B0606030504020204" pitchFamily="34" charset="0"/>
              </a:rPr>
              <a:t>İçinde yaşanılan dijital çağda teknolojinin bilinçli kullanılması büyük önem kazanmıştır. Bu nedenle bu çağın içine doğan çocuk ve gençlerin teknolojiyle bilinçli bir şekilde temas kurmasına özen göstermek gerekmektedir. Türkiye Bağımlılıkla Mücadele (TBM) Eğitim Programı kaynaklı, Yeşilay’ın önerdiği ekran süreleri aşağıdaki gibidir:</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0-3 yaş: Ekrandan olabildiğince uzak tutulmalıdır.</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3-6 yaş: Günlük toplam süre en fazla 20-30 dk.</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6-9 yaş: Günlük toplam süre en fazla 40-50 dk.</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9-12 yaş: Günlük toplan süre en fazla 60-70 dk.</a:t>
            </a:r>
          </a:p>
          <a:p>
            <a:pPr marL="742950" lvl="1" indent="-285750" algn="just">
              <a:buFont typeface="Arial" panose="020B0604020202020204" pitchFamily="34" charset="0"/>
              <a:buChar char="•"/>
            </a:pPr>
            <a:r>
              <a:rPr lang="tr-TR" b="0" i="0" dirty="0">
                <a:solidFill>
                  <a:srgbClr val="000000"/>
                </a:solidFill>
                <a:effectLst/>
                <a:latin typeface="Open Sans" panose="020B0606030504020204" pitchFamily="34" charset="0"/>
              </a:rPr>
              <a:t>12+ yaş: Günlük toplam süre en fazla 120 dk.</a:t>
            </a:r>
          </a:p>
          <a:p>
            <a:pPr algn="just"/>
            <a:endParaRPr lang="tr-TR" dirty="0"/>
          </a:p>
        </p:txBody>
      </p:sp>
    </p:spTree>
    <p:extLst>
      <p:ext uri="{BB962C8B-B14F-4D97-AF65-F5344CB8AC3E}">
        <p14:creationId xmlns:p14="http://schemas.microsoft.com/office/powerpoint/2010/main" val="193755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A4883-6787-0856-8959-2A3F084B1917}"/>
              </a:ext>
            </a:extLst>
          </p:cNvPr>
          <p:cNvSpPr>
            <a:spLocks noGrp="1"/>
          </p:cNvSpPr>
          <p:nvPr>
            <p:ph type="title"/>
          </p:nvPr>
        </p:nvSpPr>
        <p:spPr/>
        <p:txBody>
          <a:bodyPr/>
          <a:lstStyle/>
          <a:p>
            <a:pPr algn="ctr"/>
            <a:r>
              <a:rPr lang="tr-TR" dirty="0">
                <a:solidFill>
                  <a:srgbClr val="92D050"/>
                </a:solidFill>
              </a:rPr>
              <a:t>Ekran kullanımı nasıl olmalı?</a:t>
            </a:r>
          </a:p>
        </p:txBody>
      </p:sp>
      <p:sp>
        <p:nvSpPr>
          <p:cNvPr id="3" name="İçerik Yer Tutucusu 2">
            <a:extLst>
              <a:ext uri="{FF2B5EF4-FFF2-40B4-BE49-F238E27FC236}">
                <a16:creationId xmlns:a16="http://schemas.microsoft.com/office/drawing/2014/main" id="{BAA2B85E-6EA1-C229-5388-69D7A617E500}"/>
              </a:ext>
            </a:extLst>
          </p:cNvPr>
          <p:cNvSpPr>
            <a:spLocks noGrp="1"/>
          </p:cNvSpPr>
          <p:nvPr>
            <p:ph idx="1"/>
          </p:nvPr>
        </p:nvSpPr>
        <p:spPr>
          <a:xfrm>
            <a:off x="1251678" y="2073898"/>
            <a:ext cx="10178322" cy="4239328"/>
          </a:xfrm>
        </p:spPr>
        <p:txBody>
          <a:bodyPr/>
          <a:lstStyle/>
          <a:p>
            <a:pPr algn="just">
              <a:buFont typeface="Arial" panose="020B0604020202020204" pitchFamily="34" charset="0"/>
              <a:buChar char="•"/>
            </a:pPr>
            <a:r>
              <a:rPr lang="tr-TR" b="0" i="0" dirty="0">
                <a:solidFill>
                  <a:srgbClr val="000000"/>
                </a:solidFill>
                <a:effectLst/>
                <a:latin typeface="Open Sans" panose="020B0606030504020204" pitchFamily="34" charset="0"/>
              </a:rPr>
              <a:t>18 ayın altındaki çocuklarda görüntülü sohbet dışında ekrana dayalı medyadan kaçınılması,</a:t>
            </a:r>
          </a:p>
          <a:p>
            <a:pPr algn="just">
              <a:buFont typeface="Arial" panose="020B0604020202020204" pitchFamily="34" charset="0"/>
              <a:buChar char="•"/>
            </a:pPr>
            <a:r>
              <a:rPr lang="tr-TR" b="0" i="0" dirty="0">
                <a:solidFill>
                  <a:srgbClr val="000000"/>
                </a:solidFill>
                <a:effectLst/>
                <a:latin typeface="Open Sans" panose="020B0606030504020204" pitchFamily="34" charset="0"/>
              </a:rPr>
              <a:t>18-24 ay arasındaki çocuklarda nitelikli programlar seçilmesi ve ebeveynlerin bu programları çocuklarıyla birlikte izlemesi,</a:t>
            </a:r>
          </a:p>
          <a:p>
            <a:pPr algn="just">
              <a:buFont typeface="Arial" panose="020B0604020202020204" pitchFamily="34" charset="0"/>
              <a:buChar char="•"/>
            </a:pPr>
            <a:r>
              <a:rPr lang="tr-TR" b="0" i="0" dirty="0">
                <a:solidFill>
                  <a:srgbClr val="000000"/>
                </a:solidFill>
                <a:effectLst/>
                <a:latin typeface="Open Sans" panose="020B0606030504020204" pitchFamily="34" charset="0"/>
              </a:rPr>
              <a:t>2-5 yaş arası çocuklarda nitelikli programlar seçilmesi,</a:t>
            </a:r>
          </a:p>
          <a:p>
            <a:pPr algn="just">
              <a:buFont typeface="Arial" panose="020B0604020202020204" pitchFamily="34" charset="0"/>
              <a:buChar char="•"/>
            </a:pPr>
            <a:r>
              <a:rPr lang="tr-TR" b="0" i="0" dirty="0">
                <a:solidFill>
                  <a:srgbClr val="000000"/>
                </a:solidFill>
                <a:effectLst/>
                <a:latin typeface="Open Sans" panose="020B0606030504020204" pitchFamily="34" charset="0"/>
              </a:rPr>
              <a:t>6 yaş ve üstü çocuklarda, medyayı ve medya türlerini kullanmaya ayrılan sürenin tutarlı sınırlar dâhilinde olması.</a:t>
            </a:r>
          </a:p>
        </p:txBody>
      </p:sp>
    </p:spTree>
    <p:extLst>
      <p:ext uri="{BB962C8B-B14F-4D97-AF65-F5344CB8AC3E}">
        <p14:creationId xmlns:p14="http://schemas.microsoft.com/office/powerpoint/2010/main" val="410097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57F0BA-4BE5-B400-0FED-032AA6B3E425}"/>
              </a:ext>
            </a:extLst>
          </p:cNvPr>
          <p:cNvSpPr>
            <a:spLocks noGrp="1"/>
          </p:cNvSpPr>
          <p:nvPr>
            <p:ph idx="1"/>
          </p:nvPr>
        </p:nvSpPr>
        <p:spPr>
          <a:xfrm>
            <a:off x="1213971" y="730578"/>
            <a:ext cx="10178322" cy="3593591"/>
          </a:xfrm>
        </p:spPr>
        <p:txBody>
          <a:bodyPr>
            <a:normAutofit/>
          </a:bodyPr>
          <a:lstStyle/>
          <a:p>
            <a:pPr algn="just"/>
            <a:r>
              <a:rPr lang="tr-TR" sz="3600" b="1" i="0" dirty="0">
                <a:solidFill>
                  <a:srgbClr val="FFC000"/>
                </a:solidFill>
                <a:effectLst>
                  <a:outerShdw blurRad="38100" dist="38100" dir="2700000" algn="tl">
                    <a:srgbClr val="000000">
                      <a:alpha val="43137"/>
                    </a:srgbClr>
                  </a:outerShdw>
                </a:effectLst>
                <a:latin typeface="Open Sans" panose="020B0606030504020204" pitchFamily="34" charset="0"/>
              </a:rPr>
              <a:t>Özellikle yetişkinlerde oynanan oyunların içine para katıldığında kumar bağımlılığı riskinin arttığı ve kumar bağımlılığına geçiş yapabildikleri belirtilmiştir. </a:t>
            </a:r>
            <a:endParaRPr lang="tr-TR" sz="3600" b="1" dirty="0">
              <a:solidFill>
                <a:srgbClr val="FFC000"/>
              </a:solidFill>
              <a:effectLst>
                <a:outerShdw blurRad="38100" dist="38100" dir="2700000" algn="tl">
                  <a:srgbClr val="000000">
                    <a:alpha val="43137"/>
                  </a:srgbClr>
                </a:outerShdw>
              </a:effectLst>
            </a:endParaRPr>
          </a:p>
        </p:txBody>
      </p:sp>
      <p:pic>
        <p:nvPicPr>
          <p:cNvPr id="4" name="Resim 3">
            <a:extLst>
              <a:ext uri="{FF2B5EF4-FFF2-40B4-BE49-F238E27FC236}">
                <a16:creationId xmlns:a16="http://schemas.microsoft.com/office/drawing/2014/main" id="{4E9D14EF-D1A1-BEE1-CD56-1C7D148591B4}"/>
              </a:ext>
            </a:extLst>
          </p:cNvPr>
          <p:cNvPicPr>
            <a:picLocks noChangeAspect="1"/>
          </p:cNvPicPr>
          <p:nvPr/>
        </p:nvPicPr>
        <p:blipFill>
          <a:blip r:embed="rId2"/>
          <a:stretch>
            <a:fillRect/>
          </a:stretch>
        </p:blipFill>
        <p:spPr>
          <a:xfrm>
            <a:off x="2896287" y="3611467"/>
            <a:ext cx="6539944" cy="2515955"/>
          </a:xfrm>
          <a:prstGeom prst="rect">
            <a:avLst/>
          </a:prstGeom>
        </p:spPr>
      </p:pic>
    </p:spTree>
    <p:extLst>
      <p:ext uri="{BB962C8B-B14F-4D97-AF65-F5344CB8AC3E}">
        <p14:creationId xmlns:p14="http://schemas.microsoft.com/office/powerpoint/2010/main" val="180841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98C33-2C78-CDCF-8558-D99FCD20D846}"/>
              </a:ext>
            </a:extLst>
          </p:cNvPr>
          <p:cNvSpPr>
            <a:spLocks noGrp="1"/>
          </p:cNvSpPr>
          <p:nvPr>
            <p:ph type="title"/>
          </p:nvPr>
        </p:nvSpPr>
        <p:spPr>
          <a:xfrm>
            <a:off x="1251678" y="382385"/>
            <a:ext cx="10178322" cy="1012782"/>
          </a:xfrm>
        </p:spPr>
        <p:txBody>
          <a:bodyPr>
            <a:normAutofit fontScale="90000"/>
          </a:bodyPr>
          <a:lstStyle/>
          <a:p>
            <a:pPr algn="ctr"/>
            <a:r>
              <a:rPr lang="tr-TR" b="1" i="0" dirty="0">
                <a:solidFill>
                  <a:srgbClr val="92D050"/>
                </a:solidFill>
                <a:effectLst>
                  <a:outerShdw blurRad="38100" dist="38100" dir="2700000" algn="tl">
                    <a:srgbClr val="000000">
                      <a:alpha val="43137"/>
                    </a:srgbClr>
                  </a:outerShdw>
                </a:effectLst>
                <a:latin typeface="Ubuntu" panose="020B0504030602030204" pitchFamily="34" charset="0"/>
              </a:rPr>
              <a:t>Ne </a:t>
            </a:r>
            <a:r>
              <a:rPr lang="tr-TR" sz="5700" b="1" i="0" dirty="0">
                <a:solidFill>
                  <a:srgbClr val="92D050"/>
                </a:solidFill>
                <a:effectLst>
                  <a:outerShdw blurRad="38100" dist="38100" dir="2700000" algn="tl">
                    <a:srgbClr val="000000">
                      <a:alpha val="43137"/>
                    </a:srgbClr>
                  </a:outerShdw>
                </a:effectLst>
                <a:latin typeface="Ubuntu" panose="020B0504030602030204" pitchFamily="34" charset="0"/>
              </a:rPr>
              <a:t>yapmalı</a:t>
            </a:r>
            <a:r>
              <a:rPr lang="tr-TR" b="1" i="0" dirty="0">
                <a:solidFill>
                  <a:srgbClr val="92D050"/>
                </a:solidFill>
                <a:effectLst>
                  <a:outerShdw blurRad="38100" dist="38100" dir="2700000" algn="tl">
                    <a:srgbClr val="000000">
                      <a:alpha val="43137"/>
                    </a:srgbClr>
                  </a:outerShdw>
                </a:effectLst>
                <a:latin typeface="Ubuntu" panose="020B0504030602030204" pitchFamily="34" charset="0"/>
              </a:rPr>
              <a:t>?</a:t>
            </a:r>
            <a:br>
              <a:rPr lang="tr-TR" b="1" i="0" dirty="0">
                <a:solidFill>
                  <a:srgbClr val="92D050"/>
                </a:solidFill>
                <a:effectLst>
                  <a:outerShdw blurRad="38100" dist="38100" dir="2700000" algn="tl">
                    <a:srgbClr val="000000">
                      <a:alpha val="43137"/>
                    </a:srgbClr>
                  </a:outerShdw>
                </a:effectLst>
                <a:latin typeface="Ubuntu" panose="020B0504030602030204" pitchFamily="34" charset="0"/>
              </a:rPr>
            </a:br>
            <a:endParaRPr lang="tr-TR" dirty="0">
              <a:solidFill>
                <a:srgbClr val="92D050"/>
              </a:solidFill>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id="{6BDC860A-E0B1-495E-075D-F25B0644DDB0}"/>
              </a:ext>
            </a:extLst>
          </p:cNvPr>
          <p:cNvSpPr>
            <a:spLocks noGrp="1"/>
          </p:cNvSpPr>
          <p:nvPr>
            <p:ph idx="1"/>
          </p:nvPr>
        </p:nvSpPr>
        <p:spPr>
          <a:xfrm>
            <a:off x="1251678" y="1668544"/>
            <a:ext cx="10178322" cy="4807071"/>
          </a:xfrm>
        </p:spPr>
        <p:txBody>
          <a:bodyPr/>
          <a:lstStyle/>
          <a:p>
            <a:pPr algn="just">
              <a:buFont typeface="+mj-lt"/>
              <a:buAutoNum type="arabicPeriod"/>
            </a:pPr>
            <a:r>
              <a:rPr lang="tr-TR" b="0" i="0" dirty="0">
                <a:solidFill>
                  <a:srgbClr val="000000"/>
                </a:solidFill>
                <a:effectLst/>
                <a:latin typeface="Open Sans" panose="020B0606030504020204" pitchFamily="34" charset="0"/>
              </a:rPr>
              <a:t>Çocuklarınızı arkadaşları ile doğal yollardan görüşmeleri için yönlendirin, akran grupları içerisinde sosyalleşmesini sağlayın.</a:t>
            </a:r>
          </a:p>
          <a:p>
            <a:pPr algn="just">
              <a:buFont typeface="+mj-lt"/>
              <a:buAutoNum type="arabicPeriod"/>
            </a:pPr>
            <a:r>
              <a:rPr lang="tr-TR" b="0" i="0" dirty="0">
                <a:solidFill>
                  <a:srgbClr val="000000"/>
                </a:solidFill>
                <a:effectLst/>
                <a:latin typeface="Open Sans" panose="020B0606030504020204" pitchFamily="34" charset="0"/>
              </a:rPr>
              <a:t>Çocuklarınızı yetenek ve ilgi alanlarına uygun spor dallarına yönlendirin.</a:t>
            </a:r>
          </a:p>
          <a:p>
            <a:pPr algn="just">
              <a:buFont typeface="+mj-lt"/>
              <a:buAutoNum type="arabicPeriod"/>
            </a:pPr>
            <a:r>
              <a:rPr lang="tr-TR" b="0" i="0" dirty="0">
                <a:solidFill>
                  <a:srgbClr val="000000"/>
                </a:solidFill>
                <a:effectLst/>
                <a:latin typeface="Open Sans" panose="020B0606030504020204" pitchFamily="34" charset="0"/>
              </a:rPr>
              <a:t>Çocuğunuzun arkadaşlık ilişkilerini destekleyin, onları bir araya getirecek aktivite planlayın.</a:t>
            </a:r>
          </a:p>
          <a:p>
            <a:pPr algn="just">
              <a:buFont typeface="+mj-lt"/>
              <a:buAutoNum type="arabicPeriod"/>
            </a:pPr>
            <a:r>
              <a:rPr lang="tr-TR" b="0" i="0" dirty="0">
                <a:solidFill>
                  <a:srgbClr val="000000"/>
                </a:solidFill>
                <a:effectLst/>
                <a:latin typeface="Open Sans" panose="020B0606030504020204" pitchFamily="34" charset="0"/>
              </a:rPr>
              <a:t>Çocuğunuzun bilgisayar kullanımını kontrol edin ve sanal ortamdaki arkadaşlarını tanıyın. Bilgisayarlarınızda güvenli internet uygulamalarının olmasına özen gösterin.</a:t>
            </a:r>
          </a:p>
          <a:p>
            <a:pPr algn="just">
              <a:buFont typeface="+mj-lt"/>
              <a:buAutoNum type="arabicPeriod"/>
            </a:pPr>
            <a:r>
              <a:rPr lang="tr-TR" b="0" i="0" dirty="0">
                <a:solidFill>
                  <a:srgbClr val="000000"/>
                </a:solidFill>
                <a:effectLst/>
                <a:latin typeface="Open Sans" panose="020B0606030504020204" pitchFamily="34" charset="0"/>
              </a:rPr>
              <a:t>Çocuğunuzla birlikte vakit geçirin. Keyif alabileceğiniz aktiviteler planlayın.</a:t>
            </a:r>
          </a:p>
          <a:p>
            <a:pPr algn="just"/>
            <a:endParaRPr lang="tr-TR" dirty="0"/>
          </a:p>
        </p:txBody>
      </p:sp>
    </p:spTree>
    <p:extLst>
      <p:ext uri="{BB962C8B-B14F-4D97-AF65-F5344CB8AC3E}">
        <p14:creationId xmlns:p14="http://schemas.microsoft.com/office/powerpoint/2010/main" val="175007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3E0CD-F5F1-6129-3723-B1CCA097F9DC}"/>
              </a:ext>
            </a:extLst>
          </p:cNvPr>
          <p:cNvSpPr>
            <a:spLocks noGrp="1"/>
          </p:cNvSpPr>
          <p:nvPr>
            <p:ph type="title"/>
          </p:nvPr>
        </p:nvSpPr>
        <p:spPr>
          <a:xfrm>
            <a:off x="1251678" y="382385"/>
            <a:ext cx="10178322" cy="927941"/>
          </a:xfrm>
        </p:spPr>
        <p:txBody>
          <a:bodyPr/>
          <a:lstStyle/>
          <a:p>
            <a:pPr algn="ctr"/>
            <a:r>
              <a:rPr lang="tr-TR" dirty="0">
                <a:solidFill>
                  <a:srgbClr val="92D050"/>
                </a:solidFill>
              </a:rPr>
              <a:t>Ne yapmamalı?</a:t>
            </a:r>
          </a:p>
        </p:txBody>
      </p:sp>
      <p:sp>
        <p:nvSpPr>
          <p:cNvPr id="3" name="İçerik Yer Tutucusu 2">
            <a:extLst>
              <a:ext uri="{FF2B5EF4-FFF2-40B4-BE49-F238E27FC236}">
                <a16:creationId xmlns:a16="http://schemas.microsoft.com/office/drawing/2014/main" id="{B3E03129-CA28-F621-6486-45E640CD11F0}"/>
              </a:ext>
            </a:extLst>
          </p:cNvPr>
          <p:cNvSpPr>
            <a:spLocks noGrp="1"/>
          </p:cNvSpPr>
          <p:nvPr>
            <p:ph idx="1"/>
          </p:nvPr>
        </p:nvSpPr>
        <p:spPr>
          <a:xfrm>
            <a:off x="1251678" y="1414021"/>
            <a:ext cx="10178322" cy="5061594"/>
          </a:xfrm>
        </p:spPr>
        <p:txBody>
          <a:bodyPr>
            <a:normAutofit fontScale="77500" lnSpcReduction="20000"/>
          </a:bodyPr>
          <a:lstStyle/>
          <a:p>
            <a:pPr algn="just">
              <a:buFont typeface="+mj-lt"/>
              <a:buAutoNum type="arabicPeriod"/>
            </a:pPr>
            <a:r>
              <a:rPr lang="tr-TR" b="0" i="0" dirty="0">
                <a:solidFill>
                  <a:srgbClr val="000000"/>
                </a:solidFill>
                <a:effectLst/>
                <a:latin typeface="Open Sans" panose="020B0606030504020204" pitchFamily="34" charset="0"/>
              </a:rPr>
              <a:t>Akıllı telefon/tablet vb. gibi teknolojik aletleri çocukları teselli etmek, boş zamanlarını değerlendirmek ve susturmak için kullanmayın. Haftalık çizelgeler oluşturarak buna göre teknolojik alet kullanım planı oluşturun.</a:t>
            </a:r>
          </a:p>
          <a:p>
            <a:pPr algn="just">
              <a:buFont typeface="+mj-lt"/>
              <a:buAutoNum type="arabicPeriod"/>
            </a:pPr>
            <a:r>
              <a:rPr lang="tr-TR" b="0" i="0" dirty="0">
                <a:solidFill>
                  <a:srgbClr val="000000"/>
                </a:solidFill>
                <a:effectLst/>
                <a:latin typeface="Open Sans" panose="020B0606030504020204" pitchFamily="34" charset="0"/>
              </a:rPr>
              <a:t>Sadece ekran süresine odaklanmayın, çocukların kontrolsüz ve uzun süre internet kullanmasını denetleyin. İnternet filtrelerinden destek alınabilir.</a:t>
            </a:r>
          </a:p>
          <a:p>
            <a:pPr algn="just">
              <a:buFont typeface="+mj-lt"/>
              <a:buAutoNum type="arabicPeriod"/>
            </a:pPr>
            <a:r>
              <a:rPr lang="tr-TR" b="0" i="0" dirty="0">
                <a:solidFill>
                  <a:srgbClr val="000000"/>
                </a:solidFill>
                <a:effectLst/>
                <a:latin typeface="Open Sans" panose="020B0606030504020204" pitchFamily="34" charset="0"/>
              </a:rPr>
              <a:t>Yemek ve çay saatlerinde bilgisayar başındaki çocuğa servis yapmayın, size katılması için teşvik edin. Sorumluluklarını onun yerine yüklenmeyin.</a:t>
            </a:r>
          </a:p>
          <a:p>
            <a:pPr algn="just">
              <a:buFont typeface="+mj-lt"/>
              <a:buAutoNum type="arabicPeriod"/>
            </a:pPr>
            <a:r>
              <a:rPr lang="tr-TR" b="0" i="0" dirty="0">
                <a:solidFill>
                  <a:srgbClr val="000000"/>
                </a:solidFill>
                <a:effectLst/>
                <a:latin typeface="Open Sans" panose="020B0606030504020204" pitchFamily="34" charset="0"/>
              </a:rPr>
              <a:t>Televizyon veya internet benzeri teknolojik alet merkezli ev düzeni kurmayın. Teknolojik aletler ortak kullanım alanında olabilir.  </a:t>
            </a:r>
          </a:p>
          <a:p>
            <a:pPr algn="just">
              <a:buFont typeface="+mj-lt"/>
              <a:buAutoNum type="arabicPeriod"/>
            </a:pPr>
            <a:r>
              <a:rPr lang="tr-TR" b="0" i="0" dirty="0">
                <a:solidFill>
                  <a:srgbClr val="000000"/>
                </a:solidFill>
                <a:effectLst/>
                <a:latin typeface="Open Sans" panose="020B0606030504020204" pitchFamily="34" charset="0"/>
              </a:rPr>
              <a:t>Akıllı telefon/tablet vb. yoğun kullanımı olmaması için ona görevler verin ve aldığı görevleri yerine getirmesi için çocuğunuzu destekleyin.</a:t>
            </a:r>
          </a:p>
          <a:p>
            <a:pPr algn="just">
              <a:buFont typeface="+mj-lt"/>
              <a:buAutoNum type="arabicPeriod"/>
            </a:pPr>
            <a:r>
              <a:rPr lang="tr-TR" b="0" i="0" dirty="0">
                <a:solidFill>
                  <a:srgbClr val="000000"/>
                </a:solidFill>
                <a:effectLst/>
                <a:latin typeface="Open Sans" panose="020B0606030504020204" pitchFamily="34" charset="0"/>
              </a:rPr>
              <a:t>Çocuğunuza internet kullanımının olumsuz süreçleri hakkında çok fazla mesaj vermeye çalışmayın. Çocuk çok fazla verilen mesajları unutur veya karıştırır. Sık sık aynı cümleleri kurmak sürecin önemini azaltacaktır.  Az, doğru ve sizin için en önemli mesajı vermeye çalışın.</a:t>
            </a:r>
          </a:p>
          <a:p>
            <a:pPr algn="just">
              <a:buFont typeface="+mj-lt"/>
              <a:buAutoNum type="arabicPeriod"/>
            </a:pPr>
            <a:r>
              <a:rPr lang="tr-TR" b="0" i="0" dirty="0">
                <a:solidFill>
                  <a:srgbClr val="000000"/>
                </a:solidFill>
                <a:effectLst/>
                <a:latin typeface="Open Sans" panose="020B0606030504020204" pitchFamily="34" charset="0"/>
              </a:rPr>
              <a:t> Çocuğunuza ahlak dersi vermeyin, eleştirme/suçlama yapmayın. Onun yaşadığı duyguları inkâr etmeyin, anlamaya çalışın.</a:t>
            </a:r>
          </a:p>
          <a:p>
            <a:pPr algn="just">
              <a:buFont typeface="+mj-lt"/>
              <a:buAutoNum type="arabicPeriod"/>
            </a:pPr>
            <a:r>
              <a:rPr lang="tr-TR" b="0" i="0" dirty="0">
                <a:solidFill>
                  <a:srgbClr val="000000"/>
                </a:solidFill>
                <a:effectLst/>
                <a:latin typeface="Open Sans" panose="020B0606030504020204" pitchFamily="34" charset="0"/>
              </a:rPr>
              <a:t>Yaralayıcı mesajlar kullanmaktan kaçının. Yaralayıcı mesajlar kullanıldığında iletişim bozulur ve iletişimin bozulması ile çocuk kendisini savunmaya başlar. Bu savunmalar sonucu çocuk içine kapanır veya sık sık yalan söyler.</a:t>
            </a:r>
          </a:p>
        </p:txBody>
      </p:sp>
    </p:spTree>
    <p:extLst>
      <p:ext uri="{BB962C8B-B14F-4D97-AF65-F5344CB8AC3E}">
        <p14:creationId xmlns:p14="http://schemas.microsoft.com/office/powerpoint/2010/main" val="270850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F42406-DBCB-86D5-92CC-FF059393009F}"/>
              </a:ext>
            </a:extLst>
          </p:cNvPr>
          <p:cNvSpPr>
            <a:spLocks noGrp="1"/>
          </p:cNvSpPr>
          <p:nvPr>
            <p:ph type="title"/>
          </p:nvPr>
        </p:nvSpPr>
        <p:spPr/>
        <p:txBody>
          <a:bodyPr>
            <a:normAutofit fontScale="90000"/>
          </a:bodyPr>
          <a:lstStyle/>
          <a:p>
            <a:pPr algn="ctr"/>
            <a:r>
              <a:rPr lang="tr-TR" sz="5400" dirty="0">
                <a:solidFill>
                  <a:srgbClr val="92D050"/>
                </a:solidFill>
                <a:effectLst>
                  <a:outerShdw blurRad="38100" dist="38100" dir="2700000" algn="tl">
                    <a:srgbClr val="000000">
                      <a:alpha val="43137"/>
                    </a:srgbClr>
                  </a:outerShdw>
                </a:effectLst>
              </a:rPr>
              <a:t>Bağımlılık</a:t>
            </a:r>
            <a:r>
              <a:rPr lang="tr-TR" sz="5400" dirty="0">
                <a:solidFill>
                  <a:srgbClr val="92D050"/>
                </a:solidFill>
              </a:rPr>
              <a:t> </a:t>
            </a:r>
            <a:r>
              <a:rPr lang="tr-TR" sz="5400" dirty="0">
                <a:solidFill>
                  <a:srgbClr val="92D050"/>
                </a:solidFill>
                <a:effectLst>
                  <a:outerShdw blurRad="38100" dist="38100" dir="2700000" algn="tl">
                    <a:srgbClr val="000000">
                      <a:alpha val="43137"/>
                    </a:srgbClr>
                  </a:outerShdw>
                </a:effectLst>
              </a:rPr>
              <a:t>Nedir</a:t>
            </a:r>
            <a:r>
              <a:rPr lang="tr-TR" sz="5400" dirty="0">
                <a:solidFill>
                  <a:srgbClr val="92D050"/>
                </a:solidFill>
              </a:rPr>
              <a:t>?</a:t>
            </a:r>
            <a:br>
              <a:rPr lang="tr-TR" sz="5400" dirty="0">
                <a:solidFill>
                  <a:srgbClr val="92D050"/>
                </a:solidFill>
              </a:rPr>
            </a:br>
            <a:endParaRPr lang="tr-TR" dirty="0">
              <a:solidFill>
                <a:srgbClr val="92D050"/>
              </a:solidFill>
            </a:endParaRPr>
          </a:p>
        </p:txBody>
      </p:sp>
      <p:sp>
        <p:nvSpPr>
          <p:cNvPr id="3" name="İçerik Yer Tutucusu 2">
            <a:extLst>
              <a:ext uri="{FF2B5EF4-FFF2-40B4-BE49-F238E27FC236}">
                <a16:creationId xmlns:a16="http://schemas.microsoft.com/office/drawing/2014/main" id="{E19778D6-6ED9-CF34-27ED-B4910ADD3052}"/>
              </a:ext>
            </a:extLst>
          </p:cNvPr>
          <p:cNvSpPr>
            <a:spLocks noGrp="1"/>
          </p:cNvSpPr>
          <p:nvPr>
            <p:ph idx="1"/>
          </p:nvPr>
        </p:nvSpPr>
        <p:spPr>
          <a:xfrm>
            <a:off x="1251678" y="1602557"/>
            <a:ext cx="10178322" cy="4277035"/>
          </a:xfrm>
        </p:spPr>
        <p:txBody>
          <a:bodyPr>
            <a:normAutofit/>
          </a:bodyPr>
          <a:lstStyle/>
          <a:p>
            <a:pPr algn="just"/>
            <a:endParaRPr lang="tr-TR" sz="2400" dirty="0"/>
          </a:p>
          <a:p>
            <a:pPr algn="just"/>
            <a:r>
              <a:rPr lang="tr-TR" sz="2400" b="0" i="0" dirty="0">
                <a:effectLst/>
                <a:latin typeface="Open Sans" panose="020B0606030504020204" pitchFamily="34" charset="0"/>
              </a:rPr>
              <a:t>“</a:t>
            </a:r>
            <a:r>
              <a:rPr lang="tr-TR" sz="2400" b="0" i="0" dirty="0">
                <a:solidFill>
                  <a:schemeClr val="accent4">
                    <a:lumMod val="50000"/>
                  </a:schemeClr>
                </a:solidFill>
                <a:effectLst/>
                <a:latin typeface="Open Sans" panose="020B0606030504020204" pitchFamily="34" charset="0"/>
              </a:rPr>
              <a:t>Bağımlılık</a:t>
            </a:r>
            <a:r>
              <a:rPr lang="tr-TR" sz="2400" b="0" i="0" dirty="0">
                <a:effectLst/>
                <a:latin typeface="Open Sans" panose="020B0606030504020204" pitchFamily="34" charset="0"/>
              </a:rPr>
              <a:t>; kişinin kullandığı bir madde, alkol, nesne veya yaptığı bir davranış (eylem) üzerinde kontrolünü kaybetmesidir. Kontrolsüzce kullanılan her madde ya da gerçekleştirilen her davranış bağımlılık oluşturma riski taşır. Kişiler hayatta birçok şeye karşı bağımlı olabilir. Örnek: madde, alkol, sigara, kumar, teknoloji, herhangi bir eşya veya davranış.</a:t>
            </a:r>
            <a:endParaRPr lang="tr-TR" sz="2400" dirty="0"/>
          </a:p>
        </p:txBody>
      </p:sp>
    </p:spTree>
    <p:extLst>
      <p:ext uri="{BB962C8B-B14F-4D97-AF65-F5344CB8AC3E}">
        <p14:creationId xmlns:p14="http://schemas.microsoft.com/office/powerpoint/2010/main" val="236359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E0210F-0329-DFE5-EE16-746E92FEBBB6}"/>
              </a:ext>
            </a:extLst>
          </p:cNvPr>
          <p:cNvSpPr>
            <a:spLocks noGrp="1"/>
          </p:cNvSpPr>
          <p:nvPr>
            <p:ph type="title"/>
          </p:nvPr>
        </p:nvSpPr>
        <p:spPr>
          <a:xfrm>
            <a:off x="1251678" y="382385"/>
            <a:ext cx="10178322" cy="805392"/>
          </a:xfrm>
        </p:spPr>
        <p:txBody>
          <a:bodyPr/>
          <a:lstStyle/>
          <a:p>
            <a:pPr algn="ctr"/>
            <a:r>
              <a:rPr lang="tr-TR" dirty="0">
                <a:solidFill>
                  <a:srgbClr val="FFC000"/>
                </a:solidFill>
              </a:rPr>
              <a:t>MADDE BAĞIMLILIĞI</a:t>
            </a:r>
          </a:p>
        </p:txBody>
      </p:sp>
      <p:sp>
        <p:nvSpPr>
          <p:cNvPr id="3" name="İçerik Yer Tutucusu 2">
            <a:extLst>
              <a:ext uri="{FF2B5EF4-FFF2-40B4-BE49-F238E27FC236}">
                <a16:creationId xmlns:a16="http://schemas.microsoft.com/office/drawing/2014/main" id="{534B7389-7F6A-7822-09F1-B6DC03591A55}"/>
              </a:ext>
            </a:extLst>
          </p:cNvPr>
          <p:cNvSpPr>
            <a:spLocks noGrp="1"/>
          </p:cNvSpPr>
          <p:nvPr>
            <p:ph idx="1"/>
          </p:nvPr>
        </p:nvSpPr>
        <p:spPr>
          <a:xfrm>
            <a:off x="1251678" y="1395167"/>
            <a:ext cx="10178322" cy="4484425"/>
          </a:xfrm>
        </p:spPr>
        <p:txBody>
          <a:bodyPr/>
          <a:lstStyle/>
          <a:p>
            <a:pPr algn="just"/>
            <a:r>
              <a:rPr lang="tr-TR" i="1" dirty="0">
                <a:solidFill>
                  <a:schemeClr val="tx1"/>
                </a:solidFill>
                <a:latin typeface="Ubuntu" panose="020B0504030602030204" pitchFamily="34" charset="0"/>
              </a:rPr>
              <a:t>M</a:t>
            </a:r>
            <a:r>
              <a:rPr lang="tr-TR" b="0" i="1" dirty="0">
                <a:solidFill>
                  <a:schemeClr val="tx1"/>
                </a:solidFill>
                <a:effectLst/>
                <a:latin typeface="Ubuntu" panose="020B0504030602030204" pitchFamily="34" charset="0"/>
              </a:rPr>
              <a:t>adde kullanımına bağlı bozukluklar</a:t>
            </a:r>
            <a:r>
              <a:rPr lang="tr-TR" b="0" i="0" dirty="0">
                <a:solidFill>
                  <a:schemeClr val="tx1"/>
                </a:solidFill>
                <a:effectLst/>
                <a:latin typeface="Ubuntu" panose="020B0504030602030204" pitchFamily="34" charset="0"/>
              </a:rPr>
              <a:t> adı altında sınıflandırılmaktadır. Vücuda girdiğinde davranışsal, ruhsal ve beden üzerinde değişikliklere neden olan, bağımlılık yapabilen kimyasal maddelere bağımlılık yapıcı maddeler denir. Bu maddeler tıp kaynaklarında psikoaktif madde olarak geçmektedir.</a:t>
            </a:r>
          </a:p>
          <a:p>
            <a:pPr algn="just"/>
            <a:r>
              <a:rPr lang="tr-TR" b="0" i="0" dirty="0">
                <a:solidFill>
                  <a:srgbClr val="000000"/>
                </a:solidFill>
                <a:effectLst/>
                <a:latin typeface="Open Sans" panose="020B0606030504020204" pitchFamily="34" charset="0"/>
              </a:rPr>
              <a:t>Psikoaktif madde; merkezi sinir sistemini etkileyerek beynin fonksiyonlarını değiştiren algıda, duyularda, davranışlarda, bilinçte ve ruh halinde değişikliklere neden olan kimyasal maddelerdir. Aralarında belirli ilaçların da bulunduğu psikoaktif maddelerin, tek seferlik kullanımında dahi kullanıma bağlı çeşitli bozukluklar ortaya çıkmaktadır.</a:t>
            </a:r>
            <a:endParaRPr lang="tr-TR" dirty="0">
              <a:solidFill>
                <a:schemeClr val="tx1"/>
              </a:solidFill>
            </a:endParaRPr>
          </a:p>
        </p:txBody>
      </p:sp>
    </p:spTree>
    <p:extLst>
      <p:ext uri="{BB962C8B-B14F-4D97-AF65-F5344CB8AC3E}">
        <p14:creationId xmlns:p14="http://schemas.microsoft.com/office/powerpoint/2010/main" val="587087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0A986E-44B5-454C-4EBF-7148F46AF3E6}"/>
              </a:ext>
            </a:extLst>
          </p:cNvPr>
          <p:cNvSpPr>
            <a:spLocks noGrp="1"/>
          </p:cNvSpPr>
          <p:nvPr>
            <p:ph idx="1"/>
          </p:nvPr>
        </p:nvSpPr>
        <p:spPr>
          <a:xfrm>
            <a:off x="1251678" y="546755"/>
            <a:ext cx="10178322" cy="5332838"/>
          </a:xfrm>
        </p:spPr>
        <p:txBody>
          <a:bodyPr>
            <a:normAutofit fontScale="85000" lnSpcReduction="20000"/>
          </a:bodyPr>
          <a:lstStyle/>
          <a:p>
            <a:pPr algn="l"/>
            <a:r>
              <a:rPr lang="tr-TR" b="1" i="0" dirty="0">
                <a:solidFill>
                  <a:srgbClr val="92D050"/>
                </a:solidFill>
                <a:effectLst/>
                <a:latin typeface="Open Sans" panose="020B0606030504020204" pitchFamily="34" charset="0"/>
              </a:rPr>
              <a:t>DSM-5 Tanı Ölçütleri Başvuru El Kitabı’na göre madde yoksunluğu şu şekilde tanımlanmaktadır:</a:t>
            </a:r>
            <a:br>
              <a:rPr lang="tr-TR" b="0" i="0" dirty="0">
                <a:solidFill>
                  <a:srgbClr val="92D050"/>
                </a:solidFill>
                <a:effectLst/>
                <a:latin typeface="Open Sans" panose="020B0606030504020204" pitchFamily="34" charset="0"/>
              </a:rPr>
            </a:br>
            <a:r>
              <a:rPr lang="tr-TR" b="0" i="0" dirty="0">
                <a:solidFill>
                  <a:srgbClr val="92D050"/>
                </a:solidFill>
                <a:effectLst/>
                <a:latin typeface="Open Sans" panose="020B0606030504020204" pitchFamily="34" charset="0"/>
              </a:rPr>
              <a:t>A.</a:t>
            </a:r>
            <a:r>
              <a:rPr lang="tr-TR" b="0" i="0" dirty="0">
                <a:solidFill>
                  <a:srgbClr val="000000"/>
                </a:solidFill>
                <a:effectLst/>
                <a:latin typeface="Open Sans" panose="020B0606030504020204" pitchFamily="34" charset="0"/>
              </a:rPr>
              <a:t> Aşırı ölçüde ve uzun süreli (genellikle, en az birkaç ay süresince, her gün ya da neredeyse her gün kullanım) madde kullanımının bırakılması.</a:t>
            </a:r>
            <a:br>
              <a:rPr lang="tr-TR" b="0" i="0" dirty="0">
                <a:solidFill>
                  <a:srgbClr val="000000"/>
                </a:solidFill>
                <a:effectLst/>
                <a:latin typeface="Open Sans" panose="020B0606030504020204" pitchFamily="34" charset="0"/>
              </a:rPr>
            </a:br>
            <a:r>
              <a:rPr lang="tr-TR" b="0" i="0" dirty="0">
                <a:solidFill>
                  <a:srgbClr val="92D050"/>
                </a:solidFill>
                <a:effectLst/>
                <a:latin typeface="Open Sans" panose="020B0606030504020204" pitchFamily="34" charset="0"/>
              </a:rPr>
              <a:t>B.</a:t>
            </a:r>
            <a:r>
              <a:rPr lang="tr-TR" b="0" i="0" dirty="0">
                <a:solidFill>
                  <a:srgbClr val="000000"/>
                </a:solidFill>
                <a:effectLst/>
                <a:latin typeface="Open Sans" panose="020B0606030504020204" pitchFamily="34" charset="0"/>
              </a:rPr>
              <a:t> A tanı ölçütünde tanımlanan madde kullanımının bırakılmasının ardından, yaklaşık bir hafta geçtikten sonra, aşağıdaki üç (ya da daha çok) belirti ya da bulgunun gelişmesi:</a:t>
            </a:r>
          </a:p>
          <a:p>
            <a:pPr algn="l">
              <a:buFont typeface="+mj-lt"/>
              <a:buAutoNum type="arabicPeriod"/>
            </a:pPr>
            <a:r>
              <a:rPr lang="tr-TR" b="0" i="0" dirty="0">
                <a:solidFill>
                  <a:srgbClr val="000000"/>
                </a:solidFill>
                <a:effectLst/>
                <a:latin typeface="Open Sans" panose="020B0606030504020204" pitchFamily="34" charset="0"/>
              </a:rPr>
              <a:t>Kolay kızma, öfke ya da saldırganlık</a:t>
            </a:r>
          </a:p>
          <a:p>
            <a:pPr algn="l">
              <a:buFont typeface="+mj-lt"/>
              <a:buAutoNum type="arabicPeriod"/>
            </a:pPr>
            <a:r>
              <a:rPr lang="tr-TR" b="0" i="0" dirty="0">
                <a:solidFill>
                  <a:srgbClr val="000000"/>
                </a:solidFill>
                <a:effectLst/>
                <a:latin typeface="Open Sans" panose="020B0606030504020204" pitchFamily="34" charset="0"/>
              </a:rPr>
              <a:t>Sinirlilik ya da bunaltı</a:t>
            </a:r>
          </a:p>
          <a:p>
            <a:pPr algn="l">
              <a:buFont typeface="+mj-lt"/>
              <a:buAutoNum type="arabicPeriod"/>
            </a:pPr>
            <a:r>
              <a:rPr lang="tr-TR" b="0" i="0" dirty="0">
                <a:solidFill>
                  <a:srgbClr val="000000"/>
                </a:solidFill>
                <a:effectLst/>
                <a:latin typeface="Open Sans" panose="020B0606030504020204" pitchFamily="34" charset="0"/>
              </a:rPr>
              <a:t>Uyku sorunu (Örneğin; uykusuzluk, rahatsız edici düşler)</a:t>
            </a:r>
          </a:p>
          <a:p>
            <a:pPr algn="l">
              <a:buFont typeface="+mj-lt"/>
              <a:buAutoNum type="arabicPeriod"/>
            </a:pPr>
            <a:r>
              <a:rPr lang="tr-TR" b="0" i="0" dirty="0">
                <a:solidFill>
                  <a:srgbClr val="000000"/>
                </a:solidFill>
                <a:effectLst/>
                <a:latin typeface="Open Sans" panose="020B0606030504020204" pitchFamily="34" charset="0"/>
              </a:rPr>
              <a:t>Yeme isteğinde azalma ya da kilo verme</a:t>
            </a:r>
          </a:p>
          <a:p>
            <a:pPr algn="l">
              <a:buFont typeface="+mj-lt"/>
              <a:buAutoNum type="arabicPeriod"/>
            </a:pPr>
            <a:r>
              <a:rPr lang="tr-TR" b="0" i="0" dirty="0">
                <a:solidFill>
                  <a:srgbClr val="000000"/>
                </a:solidFill>
                <a:effectLst/>
                <a:latin typeface="Open Sans" panose="020B0606030504020204" pitchFamily="34" charset="0"/>
              </a:rPr>
              <a:t>Huzursuzluk</a:t>
            </a:r>
          </a:p>
          <a:p>
            <a:pPr algn="l">
              <a:buFont typeface="+mj-lt"/>
              <a:buAutoNum type="arabicPeriod"/>
            </a:pPr>
            <a:r>
              <a:rPr lang="tr-TR" b="0" i="0" dirty="0">
                <a:solidFill>
                  <a:srgbClr val="000000"/>
                </a:solidFill>
                <a:effectLst/>
                <a:latin typeface="Open Sans" panose="020B0606030504020204" pitchFamily="34" charset="0"/>
              </a:rPr>
              <a:t>Çökmek</a:t>
            </a:r>
          </a:p>
          <a:p>
            <a:pPr algn="l">
              <a:buFont typeface="+mj-lt"/>
              <a:buAutoNum type="arabicPeriod"/>
            </a:pPr>
            <a:r>
              <a:rPr lang="tr-TR" b="0" i="0" dirty="0">
                <a:solidFill>
                  <a:srgbClr val="000000"/>
                </a:solidFill>
                <a:effectLst/>
                <a:latin typeface="Open Sans" panose="020B0606030504020204" pitchFamily="34" charset="0"/>
              </a:rPr>
              <a:t>Belirgin rahatsızlığa neden olan, şu bedensel belirtilerden en az biri: Karın ağrısı, sarsılma/titremeler, terleme, ateş, ürperme ya da baş ağrısı.</a:t>
            </a:r>
          </a:p>
          <a:p>
            <a:pPr algn="l"/>
            <a:r>
              <a:rPr lang="tr-TR" b="0" i="0" dirty="0">
                <a:solidFill>
                  <a:srgbClr val="92D050"/>
                </a:solidFill>
                <a:effectLst/>
                <a:latin typeface="Open Sans" panose="020B0606030504020204" pitchFamily="34" charset="0"/>
              </a:rPr>
              <a:t>C.</a:t>
            </a:r>
            <a:r>
              <a:rPr lang="tr-TR" b="0" i="0" dirty="0">
                <a:solidFill>
                  <a:srgbClr val="000000"/>
                </a:solidFill>
                <a:effectLst/>
                <a:latin typeface="Open Sans" panose="020B0606030504020204" pitchFamily="34" charset="0"/>
              </a:rPr>
              <a:t> B tanı ölçütündeki belirtiler ve bulgular klinik açıdan belirgin bir sıkıntıya; toplumsal, işle ilgili alanlarda ya da önemli diğer işlevsellik alanlarında düşmeye neden olur.</a:t>
            </a:r>
            <a:br>
              <a:rPr lang="tr-TR" b="0" i="0" dirty="0">
                <a:solidFill>
                  <a:srgbClr val="000000"/>
                </a:solidFill>
                <a:effectLst/>
                <a:latin typeface="Open Sans" panose="020B0606030504020204" pitchFamily="34" charset="0"/>
              </a:rPr>
            </a:br>
            <a:r>
              <a:rPr lang="tr-TR" b="0" i="0" dirty="0">
                <a:solidFill>
                  <a:srgbClr val="000000"/>
                </a:solidFill>
                <a:effectLst/>
                <a:latin typeface="Open Sans" panose="020B0606030504020204" pitchFamily="34" charset="0"/>
              </a:rPr>
              <a:t>D. Bu belirtiler ve bulgular başka bir sağlık durumuna bağlanamaz; başka bir madde zehirlenmesi ya da yoksunluğu olmak üzere, başka bir ruhsal bozuklukla daha iyi açıklanamaz.</a:t>
            </a:r>
          </a:p>
        </p:txBody>
      </p:sp>
    </p:spTree>
    <p:extLst>
      <p:ext uri="{BB962C8B-B14F-4D97-AF65-F5344CB8AC3E}">
        <p14:creationId xmlns:p14="http://schemas.microsoft.com/office/powerpoint/2010/main" val="53239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D2F6B2-7DE2-6790-C9C9-4A09E94C43EE}"/>
              </a:ext>
            </a:extLst>
          </p:cNvPr>
          <p:cNvSpPr>
            <a:spLocks noGrp="1"/>
          </p:cNvSpPr>
          <p:nvPr>
            <p:ph idx="1"/>
          </p:nvPr>
        </p:nvSpPr>
        <p:spPr>
          <a:xfrm>
            <a:off x="1251678" y="1178351"/>
            <a:ext cx="10178322" cy="4701241"/>
          </a:xfrm>
        </p:spPr>
        <p:txBody>
          <a:bodyPr>
            <a:normAutofit/>
          </a:bodyPr>
          <a:lstStyle/>
          <a:p>
            <a:pPr algn="just"/>
            <a:r>
              <a:rPr lang="tr-TR" sz="4000" b="0" i="0" dirty="0">
                <a:solidFill>
                  <a:srgbClr val="92D050"/>
                </a:solidFill>
                <a:effectLst>
                  <a:outerShdw blurRad="38100" dist="38100" dir="2700000" algn="tl">
                    <a:srgbClr val="000000">
                      <a:alpha val="43137"/>
                    </a:srgbClr>
                  </a:outerShdw>
                </a:effectLst>
                <a:latin typeface="Roboto" panose="02000000000000000000" pitchFamily="2" charset="0"/>
              </a:rPr>
              <a:t>“Madde kullanan kişilerde şizofreni görülme olasılığı %40 civarındadır.</a:t>
            </a:r>
          </a:p>
          <a:p>
            <a:pPr algn="just"/>
            <a:r>
              <a:rPr lang="tr-TR" sz="4000" b="0" i="0" dirty="0">
                <a:solidFill>
                  <a:srgbClr val="92D050"/>
                </a:solidFill>
                <a:effectLst>
                  <a:outerShdw blurRad="38100" dist="38100" dir="2700000" algn="tl">
                    <a:srgbClr val="000000">
                      <a:alpha val="43137"/>
                    </a:srgbClr>
                  </a:outerShdw>
                </a:effectLst>
                <a:latin typeface="arial" panose="020B0604020202020204" pitchFamily="34" charset="0"/>
              </a:rPr>
              <a:t>Amerika'da yapılan bir başka araştırmada esrarın şizofreni riskini en az 7 kat artırdığı ortaya kondu.</a:t>
            </a:r>
            <a:endParaRPr lang="tr-TR" sz="4000" dirty="0">
              <a:solidFill>
                <a:srgbClr val="92D050"/>
              </a:solidFill>
              <a:effectLst>
                <a:outerShdw blurRad="38100" dist="38100" dir="2700000" algn="tl">
                  <a:srgbClr val="000000">
                    <a:alpha val="43137"/>
                  </a:srgbClr>
                </a:outerShdw>
              </a:effectLst>
            </a:endParaRPr>
          </a:p>
        </p:txBody>
      </p:sp>
      <p:pic>
        <p:nvPicPr>
          <p:cNvPr id="4" name="Resim 3">
            <a:extLst>
              <a:ext uri="{FF2B5EF4-FFF2-40B4-BE49-F238E27FC236}">
                <a16:creationId xmlns:a16="http://schemas.microsoft.com/office/drawing/2014/main" id="{FE1831E7-F350-66C3-89A2-9F2F4226D32F}"/>
              </a:ext>
            </a:extLst>
          </p:cNvPr>
          <p:cNvPicPr>
            <a:picLocks noChangeAspect="1"/>
          </p:cNvPicPr>
          <p:nvPr/>
        </p:nvPicPr>
        <p:blipFill>
          <a:blip r:embed="rId2"/>
          <a:stretch>
            <a:fillRect/>
          </a:stretch>
        </p:blipFill>
        <p:spPr>
          <a:xfrm>
            <a:off x="7531820" y="4472556"/>
            <a:ext cx="3898180" cy="2191409"/>
          </a:xfrm>
          <a:prstGeom prst="rect">
            <a:avLst/>
          </a:prstGeom>
        </p:spPr>
      </p:pic>
    </p:spTree>
    <p:extLst>
      <p:ext uri="{BB962C8B-B14F-4D97-AF65-F5344CB8AC3E}">
        <p14:creationId xmlns:p14="http://schemas.microsoft.com/office/powerpoint/2010/main" val="397633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DD097E-9379-A31F-48DD-664F54C8211E}"/>
              </a:ext>
            </a:extLst>
          </p:cNvPr>
          <p:cNvSpPr>
            <a:spLocks noGrp="1"/>
          </p:cNvSpPr>
          <p:nvPr>
            <p:ph idx="1"/>
          </p:nvPr>
        </p:nvSpPr>
        <p:spPr>
          <a:xfrm>
            <a:off x="1251678" y="546755"/>
            <a:ext cx="10178322" cy="5332837"/>
          </a:xfrm>
        </p:spPr>
        <p:txBody>
          <a:bodyPr>
            <a:normAutofit/>
          </a:bodyPr>
          <a:lstStyle/>
          <a:p>
            <a:pPr marL="0" indent="0" algn="l">
              <a:buNone/>
            </a:pPr>
            <a:r>
              <a:rPr lang="tr-TR" sz="2800" b="1" i="0" dirty="0">
                <a:solidFill>
                  <a:srgbClr val="92D050"/>
                </a:solidFill>
                <a:effectLst/>
                <a:latin typeface="Ubuntu" panose="020B0504030602030204" pitchFamily="34" charset="0"/>
              </a:rPr>
              <a:t>Madde</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Kullanımına</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Zemin</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Hazırlayan</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Risk</a:t>
            </a:r>
            <a:r>
              <a:rPr lang="tr-TR" b="1" i="0" dirty="0">
                <a:solidFill>
                  <a:srgbClr val="3A3A3C"/>
                </a:solidFill>
                <a:effectLst/>
                <a:latin typeface="Ubuntu" panose="020B0504030602030204" pitchFamily="34" charset="0"/>
              </a:rPr>
              <a:t> </a:t>
            </a:r>
            <a:r>
              <a:rPr lang="tr-TR" sz="2800" b="1" i="0" dirty="0">
                <a:solidFill>
                  <a:srgbClr val="92D050"/>
                </a:solidFill>
                <a:effectLst/>
                <a:latin typeface="Ubuntu" panose="020B0504030602030204" pitchFamily="34" charset="0"/>
              </a:rPr>
              <a:t>faktörleri</a:t>
            </a:r>
          </a:p>
          <a:p>
            <a:pPr algn="l"/>
            <a:r>
              <a:rPr lang="tr-TR" b="0" i="0" dirty="0">
                <a:solidFill>
                  <a:srgbClr val="000000"/>
                </a:solidFill>
                <a:effectLst/>
                <a:latin typeface="Open Sans" panose="020B0606030504020204" pitchFamily="34" charset="0"/>
              </a:rPr>
              <a:t>Madde kullanım bozukluğu konusunda birçok farklı risk faktörü vardır. Bu risk faktörleri arasında en öne çıkanları şöyle sıralanmaktadır:</a:t>
            </a:r>
          </a:p>
          <a:p>
            <a:pPr algn="l">
              <a:buFont typeface="+mj-lt"/>
              <a:buAutoNum type="arabicPeriod"/>
            </a:pPr>
            <a:r>
              <a:rPr lang="tr-TR" b="0" i="0" dirty="0">
                <a:solidFill>
                  <a:srgbClr val="000000"/>
                </a:solidFill>
                <a:effectLst/>
                <a:latin typeface="Open Sans" panose="020B0606030504020204" pitchFamily="34" charset="0"/>
              </a:rPr>
              <a:t>Psikolojik sorunları olan ya da herhangi bir madde bağımlılığı bulunan ebeveynlere sahip çocukların daha fazla risk altında olması muhtemeldir.</a:t>
            </a:r>
          </a:p>
          <a:p>
            <a:pPr algn="l">
              <a:buFont typeface="+mj-lt"/>
              <a:buAutoNum type="arabicPeriod"/>
            </a:pPr>
            <a:r>
              <a:rPr lang="tr-TR" b="0" i="0" dirty="0">
                <a:solidFill>
                  <a:srgbClr val="000000"/>
                </a:solidFill>
                <a:effectLst/>
                <a:latin typeface="Open Sans" panose="020B0606030504020204" pitchFamily="34" charset="0"/>
              </a:rPr>
              <a:t>Ebeveyn-çocuk bağlanmasının güvensiz olması ve ilgi eksikliği (Özellikle ebeveynlerin çocuğun gelişim sürecinde ihmal davranışında bulunmaları)</a:t>
            </a:r>
          </a:p>
          <a:p>
            <a:pPr algn="l">
              <a:buFont typeface="+mj-lt"/>
              <a:buAutoNum type="arabicPeriod"/>
            </a:pPr>
            <a:r>
              <a:rPr lang="tr-TR" b="0" i="0" dirty="0">
                <a:solidFill>
                  <a:srgbClr val="000000"/>
                </a:solidFill>
                <a:effectLst/>
                <a:latin typeface="Open Sans" panose="020B0606030504020204" pitchFamily="34" charset="0"/>
              </a:rPr>
              <a:t>Sınıfta aşırı utangaçlık ya da şiddet içeren davranışlar</a:t>
            </a:r>
          </a:p>
          <a:p>
            <a:pPr algn="l">
              <a:buFont typeface="+mj-lt"/>
              <a:buAutoNum type="arabicPeriod"/>
            </a:pPr>
            <a:r>
              <a:rPr lang="tr-TR" b="0" i="0" dirty="0">
                <a:solidFill>
                  <a:srgbClr val="000000"/>
                </a:solidFill>
                <a:effectLst/>
                <a:latin typeface="Open Sans" panose="020B0606030504020204" pitchFamily="34" charset="0"/>
              </a:rPr>
              <a:t>Aile içi kuralların açık olmaması ve belirlenmiş kurallara aile üyelerinin uymaması</a:t>
            </a:r>
          </a:p>
          <a:p>
            <a:pPr algn="l">
              <a:buFont typeface="+mj-lt"/>
              <a:buAutoNum type="arabicPeriod"/>
            </a:pPr>
            <a:r>
              <a:rPr lang="tr-TR" b="0" i="0" dirty="0">
                <a:solidFill>
                  <a:srgbClr val="000000"/>
                </a:solidFill>
                <a:effectLst/>
                <a:latin typeface="Open Sans" panose="020B0606030504020204" pitchFamily="34" charset="0"/>
              </a:rPr>
              <a:t>Okul başarısında düşüş</a:t>
            </a:r>
          </a:p>
          <a:p>
            <a:pPr algn="l">
              <a:buFont typeface="+mj-lt"/>
              <a:buAutoNum type="arabicPeriod"/>
            </a:pPr>
            <a:r>
              <a:rPr lang="tr-TR" b="0" i="0" dirty="0">
                <a:solidFill>
                  <a:srgbClr val="000000"/>
                </a:solidFill>
                <a:effectLst/>
                <a:latin typeface="Open Sans" panose="020B0606030504020204" pitchFamily="34" charset="0"/>
              </a:rPr>
              <a:t>Biyolojik ve çevresel faktörler</a:t>
            </a:r>
          </a:p>
          <a:p>
            <a:endParaRPr lang="tr-TR" dirty="0"/>
          </a:p>
        </p:txBody>
      </p:sp>
    </p:spTree>
    <p:extLst>
      <p:ext uri="{BB962C8B-B14F-4D97-AF65-F5344CB8AC3E}">
        <p14:creationId xmlns:p14="http://schemas.microsoft.com/office/powerpoint/2010/main" val="297210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D8C4DA-C54B-DD9E-9E56-D3E26C3843AD}"/>
              </a:ext>
            </a:extLst>
          </p:cNvPr>
          <p:cNvSpPr>
            <a:spLocks noGrp="1"/>
          </p:cNvSpPr>
          <p:nvPr>
            <p:ph idx="1"/>
          </p:nvPr>
        </p:nvSpPr>
        <p:spPr>
          <a:xfrm>
            <a:off x="1251678" y="791853"/>
            <a:ext cx="10178322" cy="5087740"/>
          </a:xfrm>
        </p:spPr>
        <p:txBody>
          <a:bodyPr>
            <a:normAutofit/>
          </a:bodyPr>
          <a:lstStyle/>
          <a:p>
            <a:pPr marL="0" indent="0" algn="l">
              <a:buNone/>
            </a:pPr>
            <a:r>
              <a:rPr lang="tr-TR" sz="3600" b="1" i="0" dirty="0">
                <a:solidFill>
                  <a:srgbClr val="92D050"/>
                </a:solidFill>
                <a:effectLst/>
                <a:latin typeface="Ubuntu" panose="020B0504030602030204" pitchFamily="34" charset="0"/>
              </a:rPr>
              <a:t>Önleyici</a:t>
            </a:r>
            <a:r>
              <a:rPr lang="tr-TR" sz="3600" b="1" i="0" dirty="0">
                <a:solidFill>
                  <a:srgbClr val="3A3A3C"/>
                </a:solidFill>
                <a:effectLst/>
                <a:latin typeface="Ubuntu" panose="020B0504030602030204" pitchFamily="34" charset="0"/>
              </a:rPr>
              <a:t> </a:t>
            </a:r>
            <a:r>
              <a:rPr lang="tr-TR" sz="3600" b="1" i="0" dirty="0">
                <a:solidFill>
                  <a:srgbClr val="92D050"/>
                </a:solidFill>
                <a:effectLst/>
                <a:latin typeface="Ubuntu" panose="020B0504030602030204" pitchFamily="34" charset="0"/>
              </a:rPr>
              <a:t>Faktörler</a:t>
            </a:r>
            <a:r>
              <a:rPr lang="tr-TR" b="1" i="0" dirty="0">
                <a:solidFill>
                  <a:srgbClr val="92D050"/>
                </a:solidFill>
                <a:effectLst/>
                <a:latin typeface="Ubuntu" panose="020B0504030602030204" pitchFamily="34" charset="0"/>
              </a:rPr>
              <a:t>:</a:t>
            </a:r>
          </a:p>
          <a:p>
            <a:pPr algn="l"/>
            <a:r>
              <a:rPr lang="tr-TR" b="0" i="0" dirty="0">
                <a:solidFill>
                  <a:srgbClr val="000000"/>
                </a:solidFill>
                <a:effectLst/>
                <a:latin typeface="Open Sans" panose="020B0606030504020204" pitchFamily="34" charset="0"/>
              </a:rPr>
              <a:t>Madde kullanım bozukluğundan koruyucu ve önleyici bazı faktörler vardır. Bunlar arasında;</a:t>
            </a:r>
          </a:p>
          <a:p>
            <a:pPr algn="l">
              <a:buFont typeface="+mj-lt"/>
              <a:buAutoNum type="arabicPeriod"/>
            </a:pPr>
            <a:r>
              <a:rPr lang="tr-TR" b="0" i="0" dirty="0">
                <a:solidFill>
                  <a:srgbClr val="000000"/>
                </a:solidFill>
                <a:effectLst/>
                <a:latin typeface="Open Sans" panose="020B0606030504020204" pitchFamily="34" charset="0"/>
              </a:rPr>
              <a:t>Çocuk ile gençlere uyuşturucu maddelerin zararlı etkileri ve bağımlılık konusunda yaşlarına uygun doğru bilgilendirmeler yapma</a:t>
            </a:r>
          </a:p>
          <a:p>
            <a:pPr algn="l">
              <a:buFont typeface="+mj-lt"/>
              <a:buAutoNum type="arabicPeriod"/>
            </a:pPr>
            <a:r>
              <a:rPr lang="tr-TR" b="0" i="0" dirty="0">
                <a:solidFill>
                  <a:srgbClr val="000000"/>
                </a:solidFill>
                <a:effectLst/>
                <a:latin typeface="Open Sans" panose="020B0606030504020204" pitchFamily="34" charset="0"/>
              </a:rPr>
              <a:t>Aile sistemi içinde güçlü ve pozitif bağlar inşa etme.</a:t>
            </a:r>
          </a:p>
          <a:p>
            <a:pPr algn="l">
              <a:buFont typeface="+mj-lt"/>
              <a:buAutoNum type="arabicPeriod"/>
            </a:pPr>
            <a:r>
              <a:rPr lang="tr-TR" b="0" i="0" dirty="0">
                <a:solidFill>
                  <a:srgbClr val="000000"/>
                </a:solidFill>
                <a:effectLst/>
                <a:latin typeface="Open Sans" panose="020B0606030504020204" pitchFamily="34" charset="0"/>
              </a:rPr>
              <a:t>Ebeveynlerin çocuklarının arkadaş olduğu kişilerden ve sosyalleştikleri ortamlardan haberdar olması.</a:t>
            </a:r>
          </a:p>
          <a:p>
            <a:pPr algn="l">
              <a:buFont typeface="+mj-lt"/>
              <a:buAutoNum type="arabicPeriod"/>
            </a:pPr>
            <a:r>
              <a:rPr lang="tr-TR" b="0" i="0" dirty="0">
                <a:solidFill>
                  <a:srgbClr val="000000"/>
                </a:solidFill>
                <a:effectLst/>
                <a:latin typeface="Open Sans" panose="020B0606030504020204" pitchFamily="34" charset="0"/>
              </a:rPr>
              <a:t>Açık, anlaşılır kurallar koyma ve kurallara uyma konusunda tüm aile üyelerinin hassasiyet göstermesi</a:t>
            </a:r>
          </a:p>
          <a:p>
            <a:pPr algn="l">
              <a:buFont typeface="+mj-lt"/>
              <a:buAutoNum type="arabicPeriod"/>
            </a:pPr>
            <a:r>
              <a:rPr lang="tr-TR" b="0" i="0" dirty="0">
                <a:solidFill>
                  <a:srgbClr val="000000"/>
                </a:solidFill>
                <a:effectLst/>
                <a:latin typeface="Open Sans" panose="020B0606030504020204" pitchFamily="34" charset="0"/>
              </a:rPr>
              <a:t>Okul, sivil toplum kuruluşu ve kulüp gibi kurum ve kuruluşlarla temas içinde olma.</a:t>
            </a:r>
          </a:p>
          <a:p>
            <a:endParaRPr lang="tr-TR" dirty="0"/>
          </a:p>
        </p:txBody>
      </p:sp>
    </p:spTree>
    <p:extLst>
      <p:ext uri="{BB962C8B-B14F-4D97-AF65-F5344CB8AC3E}">
        <p14:creationId xmlns:p14="http://schemas.microsoft.com/office/powerpoint/2010/main" val="3520892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6FEC94-32B8-B6EC-2231-A7615D04CD97}"/>
              </a:ext>
            </a:extLst>
          </p:cNvPr>
          <p:cNvSpPr>
            <a:spLocks noGrp="1"/>
          </p:cNvSpPr>
          <p:nvPr>
            <p:ph type="title"/>
          </p:nvPr>
        </p:nvSpPr>
        <p:spPr>
          <a:xfrm>
            <a:off x="1251678" y="382385"/>
            <a:ext cx="10178322" cy="795966"/>
          </a:xfrm>
        </p:spPr>
        <p:txBody>
          <a:bodyPr/>
          <a:lstStyle/>
          <a:p>
            <a:pPr algn="ctr"/>
            <a:r>
              <a:rPr lang="tr-TR" dirty="0">
                <a:solidFill>
                  <a:srgbClr val="92D050"/>
                </a:solidFill>
              </a:rPr>
              <a:t>Ne yapmalı?</a:t>
            </a:r>
          </a:p>
        </p:txBody>
      </p:sp>
      <p:sp>
        <p:nvSpPr>
          <p:cNvPr id="3" name="İçerik Yer Tutucusu 2">
            <a:extLst>
              <a:ext uri="{FF2B5EF4-FFF2-40B4-BE49-F238E27FC236}">
                <a16:creationId xmlns:a16="http://schemas.microsoft.com/office/drawing/2014/main" id="{E4CE5F69-A9E9-1F29-C53D-91C6D4B22330}"/>
              </a:ext>
            </a:extLst>
          </p:cNvPr>
          <p:cNvSpPr>
            <a:spLocks noGrp="1"/>
          </p:cNvSpPr>
          <p:nvPr>
            <p:ph idx="1"/>
          </p:nvPr>
        </p:nvSpPr>
        <p:spPr>
          <a:xfrm>
            <a:off x="1251678" y="1480009"/>
            <a:ext cx="10178322" cy="4399584"/>
          </a:xfrm>
        </p:spPr>
        <p:txBody>
          <a:bodyPr>
            <a:normAutofit lnSpcReduction="10000"/>
          </a:bodyPr>
          <a:lstStyle/>
          <a:p>
            <a:pPr algn="l">
              <a:buFont typeface="+mj-lt"/>
              <a:buAutoNum type="arabicPeriod"/>
            </a:pPr>
            <a:r>
              <a:rPr lang="tr-TR" b="0" i="0" dirty="0">
                <a:solidFill>
                  <a:schemeClr val="tx1"/>
                </a:solidFill>
                <a:effectLst/>
                <a:latin typeface="-apple-system"/>
              </a:rPr>
              <a:t>Eğer kişi maddenin etkisi altında ise onunla bu durumda konuşmanın yararı olmaz.</a:t>
            </a:r>
          </a:p>
          <a:p>
            <a:pPr algn="l">
              <a:buFont typeface="+mj-lt"/>
              <a:buAutoNum type="arabicPeriod"/>
            </a:pPr>
            <a:r>
              <a:rPr lang="tr-TR" b="0" i="0" dirty="0">
                <a:solidFill>
                  <a:schemeClr val="tx1"/>
                </a:solidFill>
                <a:effectLst/>
                <a:latin typeface="-apple-system"/>
              </a:rPr>
              <a:t>Kendinizi hazır hissetmeden onunla konuşmayın.</a:t>
            </a:r>
          </a:p>
          <a:p>
            <a:pPr algn="l">
              <a:buFont typeface="+mj-lt"/>
              <a:buAutoNum type="arabicPeriod"/>
            </a:pPr>
            <a:r>
              <a:rPr lang="tr-TR" b="0" i="0" dirty="0">
                <a:solidFill>
                  <a:schemeClr val="tx1"/>
                </a:solidFill>
                <a:effectLst/>
                <a:latin typeface="-apple-system"/>
              </a:rPr>
              <a:t>Açık, samimi ve inandırıcı olun, öğüt vermeyin.</a:t>
            </a:r>
          </a:p>
          <a:p>
            <a:pPr algn="l">
              <a:buFont typeface="+mj-lt"/>
              <a:buAutoNum type="arabicPeriod"/>
            </a:pPr>
            <a:r>
              <a:rPr lang="tr-TR" b="0" i="0" dirty="0">
                <a:solidFill>
                  <a:schemeClr val="tx1"/>
                </a:solidFill>
                <a:effectLst/>
                <a:latin typeface="-apple-system"/>
              </a:rPr>
              <a:t>Genellemeler yapmaktan kaçının.</a:t>
            </a:r>
          </a:p>
          <a:p>
            <a:pPr algn="l">
              <a:buFont typeface="+mj-lt"/>
              <a:buAutoNum type="arabicPeriod"/>
            </a:pPr>
            <a:r>
              <a:rPr lang="tr-TR" b="0" i="0" dirty="0">
                <a:solidFill>
                  <a:schemeClr val="tx1"/>
                </a:solidFill>
                <a:effectLst/>
                <a:latin typeface="-apple-system"/>
              </a:rPr>
              <a:t>Korkularınıza dayanarak konuşmayın.</a:t>
            </a:r>
          </a:p>
          <a:p>
            <a:pPr algn="l">
              <a:buFont typeface="+mj-lt"/>
              <a:buAutoNum type="arabicPeriod"/>
            </a:pPr>
            <a:r>
              <a:rPr lang="tr-TR" b="0" i="0" dirty="0">
                <a:solidFill>
                  <a:schemeClr val="tx1"/>
                </a:solidFill>
                <a:effectLst/>
                <a:latin typeface="-apple-system"/>
              </a:rPr>
              <a:t>Onu etiketlemekten kaçının, çünkü "kullanıcı olarak" etiketlenen kişiye yaklaşmak çok zordur.</a:t>
            </a:r>
          </a:p>
          <a:p>
            <a:pPr algn="l">
              <a:buFont typeface="+mj-lt"/>
              <a:buAutoNum type="arabicPeriod"/>
            </a:pPr>
            <a:r>
              <a:rPr lang="tr-TR" b="0" i="0" dirty="0">
                <a:solidFill>
                  <a:schemeClr val="tx1"/>
                </a:solidFill>
                <a:effectLst/>
                <a:latin typeface="-apple-system"/>
              </a:rPr>
              <a:t>Önyargılarınızın farkına varın ("Bunlar iflah olmaz"), böylece yanlış iletişim kurma olasılığını azaltırsınız.</a:t>
            </a:r>
          </a:p>
          <a:p>
            <a:pPr algn="l">
              <a:buFont typeface="+mj-lt"/>
              <a:buAutoNum type="arabicPeriod"/>
            </a:pPr>
            <a:r>
              <a:rPr lang="tr-TR" b="0" i="0" dirty="0">
                <a:solidFill>
                  <a:schemeClr val="tx1"/>
                </a:solidFill>
                <a:effectLst/>
                <a:latin typeface="-apple-system"/>
              </a:rPr>
              <a:t>Kendinizi onun yerine koymayı deneyerek onun düşünce, yaşantı ve korkularını anlamaya çalışın.</a:t>
            </a:r>
          </a:p>
          <a:p>
            <a:pPr algn="l">
              <a:buFont typeface="+mj-lt"/>
              <a:buAutoNum type="arabicPeriod"/>
            </a:pPr>
            <a:r>
              <a:rPr lang="tr-TR" b="0" i="0" dirty="0">
                <a:solidFill>
                  <a:schemeClr val="tx1"/>
                </a:solidFill>
                <a:effectLst/>
                <a:latin typeface="-apple-system"/>
              </a:rPr>
              <a:t>Uzman yardımı alması için samimi bir yaklaşımla onu ikna edin.</a:t>
            </a:r>
          </a:p>
        </p:txBody>
      </p:sp>
    </p:spTree>
    <p:extLst>
      <p:ext uri="{BB962C8B-B14F-4D97-AF65-F5344CB8AC3E}">
        <p14:creationId xmlns:p14="http://schemas.microsoft.com/office/powerpoint/2010/main" val="408947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A823C0-C80D-2882-1FE2-5625F16AF8B1}"/>
              </a:ext>
            </a:extLst>
          </p:cNvPr>
          <p:cNvSpPr>
            <a:spLocks noGrp="1"/>
          </p:cNvSpPr>
          <p:nvPr>
            <p:ph type="title"/>
          </p:nvPr>
        </p:nvSpPr>
        <p:spPr/>
        <p:txBody>
          <a:bodyPr/>
          <a:lstStyle/>
          <a:p>
            <a:pPr algn="ctr"/>
            <a:r>
              <a:rPr lang="tr-TR" dirty="0">
                <a:solidFill>
                  <a:srgbClr val="92D050"/>
                </a:solidFill>
              </a:rPr>
              <a:t>NE YAPMAMALI?</a:t>
            </a:r>
          </a:p>
        </p:txBody>
      </p:sp>
      <p:sp>
        <p:nvSpPr>
          <p:cNvPr id="3" name="İçerik Yer Tutucusu 2">
            <a:extLst>
              <a:ext uri="{FF2B5EF4-FFF2-40B4-BE49-F238E27FC236}">
                <a16:creationId xmlns:a16="http://schemas.microsoft.com/office/drawing/2014/main" id="{434D02F9-3978-81A2-F9FB-C2EAC07D77F6}"/>
              </a:ext>
            </a:extLst>
          </p:cNvPr>
          <p:cNvSpPr>
            <a:spLocks noGrp="1"/>
          </p:cNvSpPr>
          <p:nvPr>
            <p:ph idx="1"/>
          </p:nvPr>
        </p:nvSpPr>
        <p:spPr>
          <a:xfrm>
            <a:off x="1251678" y="1470581"/>
            <a:ext cx="10178322" cy="5005034"/>
          </a:xfrm>
        </p:spPr>
        <p:txBody>
          <a:bodyPr>
            <a:normAutofit fontScale="92500" lnSpcReduction="20000"/>
          </a:bodyPr>
          <a:lstStyle/>
          <a:p>
            <a:pPr algn="just"/>
            <a:r>
              <a:rPr lang="tr-TR" b="0" i="0" dirty="0">
                <a:solidFill>
                  <a:srgbClr val="000000"/>
                </a:solidFill>
                <a:effectLst/>
                <a:latin typeface="Open Sans" panose="020B0606030504020204" pitchFamily="34" charset="0"/>
              </a:rPr>
              <a:t>Ebeveynler çocuklarının madde kullanımını öğrendikleri süreçte; kabullenememe, süreci inkâr, üzüntü, şok, hayal kırıklığı, öfke, kullanıcıyı sorgulama gibi durumlar yaşayabilirler. Buna bağlı olarak çocuklarına karşı beklenti, davranış ve tutumları değişebilmektedir. Bu davranış ve tutumların getirdiği tepkiler süreci olumlu etkilemek yerine, daha çok olumsuz etkileyebilir ve bu tepkilerden kaçınmak gerekmektedir.</a:t>
            </a:r>
          </a:p>
          <a:p>
            <a:pPr algn="just">
              <a:buFont typeface="+mj-lt"/>
              <a:buAutoNum type="arabicPeriod"/>
            </a:pPr>
            <a:r>
              <a:rPr lang="tr-TR" b="0" i="0" dirty="0">
                <a:solidFill>
                  <a:srgbClr val="000000"/>
                </a:solidFill>
                <a:effectLst/>
                <a:latin typeface="Open Sans" panose="020B0606030504020204" pitchFamily="34" charset="0"/>
              </a:rPr>
              <a:t>Benim çocuğum asla yapmaz,</a:t>
            </a:r>
          </a:p>
          <a:p>
            <a:pPr algn="just">
              <a:buFont typeface="+mj-lt"/>
              <a:buAutoNum type="arabicPeriod"/>
            </a:pPr>
            <a:r>
              <a:rPr lang="tr-TR" b="0" i="0" dirty="0">
                <a:solidFill>
                  <a:srgbClr val="000000"/>
                </a:solidFill>
                <a:effectLst/>
                <a:latin typeface="Open Sans" panose="020B0606030504020204" pitchFamily="34" charset="0"/>
              </a:rPr>
              <a:t>Bu çocuk senin yüzünden böyle oldu,</a:t>
            </a:r>
          </a:p>
          <a:p>
            <a:pPr algn="just">
              <a:buFont typeface="+mj-lt"/>
              <a:buAutoNum type="arabicPeriod"/>
            </a:pPr>
            <a:r>
              <a:rPr lang="tr-TR" b="0" i="0" dirty="0">
                <a:solidFill>
                  <a:srgbClr val="000000"/>
                </a:solidFill>
                <a:effectLst/>
                <a:latin typeface="Open Sans" panose="020B0606030504020204" pitchFamily="34" charset="0"/>
              </a:rPr>
              <a:t>Daha iyi anne-baba olamadık,</a:t>
            </a:r>
          </a:p>
          <a:p>
            <a:pPr algn="just">
              <a:buFont typeface="+mj-lt"/>
              <a:buAutoNum type="arabicPeriod"/>
            </a:pPr>
            <a:r>
              <a:rPr lang="tr-TR" b="0" i="0" dirty="0">
                <a:solidFill>
                  <a:srgbClr val="000000"/>
                </a:solidFill>
                <a:effectLst/>
                <a:latin typeface="Open Sans" panose="020B0606030504020204" pitchFamily="34" charset="0"/>
              </a:rPr>
              <a:t>Ben seni bunun için mi yetiştirdim,</a:t>
            </a:r>
          </a:p>
          <a:p>
            <a:pPr algn="just">
              <a:buFont typeface="+mj-lt"/>
              <a:buAutoNum type="arabicPeriod"/>
            </a:pPr>
            <a:r>
              <a:rPr lang="tr-TR" b="0" i="0" dirty="0">
                <a:solidFill>
                  <a:srgbClr val="000000"/>
                </a:solidFill>
                <a:effectLst/>
                <a:latin typeface="Open Sans" panose="020B0606030504020204" pitchFamily="34" charset="0"/>
              </a:rPr>
              <a:t>Benim böyle çocuğum olamaz,</a:t>
            </a:r>
          </a:p>
          <a:p>
            <a:pPr algn="just">
              <a:buFont typeface="+mj-lt"/>
              <a:buAutoNum type="arabicPeriod"/>
            </a:pPr>
            <a:r>
              <a:rPr lang="tr-TR" b="0" i="0" dirty="0">
                <a:solidFill>
                  <a:srgbClr val="000000"/>
                </a:solidFill>
                <a:effectLst/>
                <a:latin typeface="Open Sans" panose="020B0606030504020204" pitchFamily="34" charset="0"/>
              </a:rPr>
              <a:t>Senden hiçbir şey olmaz gibi cümleler kurmanın süreci iyileştirmeyeceği unutulmamalıdır.</a:t>
            </a:r>
          </a:p>
          <a:p>
            <a:pPr algn="just"/>
            <a:r>
              <a:rPr lang="tr-TR" b="0" i="0" dirty="0">
                <a:solidFill>
                  <a:srgbClr val="000000"/>
                </a:solidFill>
                <a:effectLst/>
                <a:latin typeface="Open Sans" panose="020B0606030504020204" pitchFamily="34" charset="0"/>
              </a:rPr>
              <a:t>Öncelikle kişiyi dinlemeli ve yargılamadan anlamaya çalışmak faydalı olacaktır. İçinde bulunulan zor durumla doğru şekilde başa çıkma yöntemlerini öğrenmek için ebeveynlerin bir uzmandan destek alması faydalı olabilir</a:t>
            </a:r>
          </a:p>
          <a:p>
            <a:pPr algn="just"/>
            <a:endParaRPr lang="tr-TR" dirty="0"/>
          </a:p>
        </p:txBody>
      </p:sp>
    </p:spTree>
    <p:extLst>
      <p:ext uri="{BB962C8B-B14F-4D97-AF65-F5344CB8AC3E}">
        <p14:creationId xmlns:p14="http://schemas.microsoft.com/office/powerpoint/2010/main" val="2395160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E3DF65-D99E-0F2F-6754-2000FBDD7C14}"/>
              </a:ext>
            </a:extLst>
          </p:cNvPr>
          <p:cNvSpPr>
            <a:spLocks noGrp="1"/>
          </p:cNvSpPr>
          <p:nvPr>
            <p:ph idx="1"/>
          </p:nvPr>
        </p:nvSpPr>
        <p:spPr>
          <a:xfrm>
            <a:off x="1251678" y="1960775"/>
            <a:ext cx="10178322" cy="3918817"/>
          </a:xfrm>
        </p:spPr>
        <p:txBody>
          <a:bodyPr/>
          <a:lstStyle/>
          <a:p>
            <a:pPr marL="0" indent="0" algn="just">
              <a:buNone/>
            </a:pPr>
            <a:r>
              <a:rPr lang="tr-TR" sz="2800" b="1" dirty="0">
                <a:solidFill>
                  <a:srgbClr val="92D05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Bağımlılık hayatı daha iyi gösterirken onun içini boşaltan her şeydir.</a:t>
            </a:r>
          </a:p>
          <a:p>
            <a:pPr marL="0" indent="0" algn="just">
              <a:buNone/>
            </a:pPr>
            <a:r>
              <a:rPr lang="tr-TR" sz="2800" b="1" dirty="0">
                <a:solidFill>
                  <a:srgbClr val="92D05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p>
          <a:p>
            <a:pPr marL="0" indent="0" algn="r">
              <a:buNone/>
            </a:pPr>
            <a:r>
              <a:rPr lang="tr-TR" sz="2800" b="1" dirty="0">
                <a:solidFill>
                  <a:srgbClr val="92D05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                                                                                </a:t>
            </a:r>
            <a:r>
              <a:rPr lang="tr-TR" b="1" dirty="0">
                <a:solidFill>
                  <a:srgbClr val="FFC000"/>
                </a:solidFill>
                <a:effectLst>
                  <a:outerShdw blurRad="38100" dist="38100" dir="2700000" algn="tl">
                    <a:srgbClr val="000000">
                      <a:alpha val="43137"/>
                    </a:srgbClr>
                  </a:outerShdw>
                </a:effectLst>
                <a:latin typeface="Cascadia Mono SemiBold" panose="020B0609020000020004" pitchFamily="49" charset="0"/>
                <a:ea typeface="Cascadia Mono SemiBold" panose="020B0609020000020004" pitchFamily="49" charset="0"/>
                <a:cs typeface="Cascadia Mono SemiBold" panose="020B0609020000020004" pitchFamily="49" charset="0"/>
              </a:rPr>
              <a:t>Dinlediğiniz için teşekkürler…</a:t>
            </a:r>
          </a:p>
        </p:txBody>
      </p:sp>
    </p:spTree>
    <p:extLst>
      <p:ext uri="{BB962C8B-B14F-4D97-AF65-F5344CB8AC3E}">
        <p14:creationId xmlns:p14="http://schemas.microsoft.com/office/powerpoint/2010/main" val="140485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862ADF-7198-4653-988B-5917ADC146DB}"/>
              </a:ext>
            </a:extLst>
          </p:cNvPr>
          <p:cNvSpPr>
            <a:spLocks noGrp="1"/>
          </p:cNvSpPr>
          <p:nvPr>
            <p:ph type="title"/>
          </p:nvPr>
        </p:nvSpPr>
        <p:spPr/>
        <p:txBody>
          <a:bodyPr/>
          <a:lstStyle/>
          <a:p>
            <a:pPr algn="ctr"/>
            <a:r>
              <a:rPr lang="tr-TR" b="1" i="0" dirty="0">
                <a:solidFill>
                  <a:srgbClr val="92D050"/>
                </a:solidFill>
                <a:effectLst>
                  <a:outerShdw blurRad="38100" dist="38100" dir="2700000" algn="tl">
                    <a:srgbClr val="000000">
                      <a:alpha val="43137"/>
                    </a:srgbClr>
                  </a:outerShdw>
                </a:effectLst>
              </a:rPr>
              <a:t>Bağımlılık Nasıl Oluşur?</a:t>
            </a:r>
            <a:br>
              <a:rPr lang="tr-TR" b="1" i="0" dirty="0">
                <a:solidFill>
                  <a:srgbClr val="92D050"/>
                </a:solidFill>
                <a:effectLst>
                  <a:outerShdw blurRad="38100" dist="38100" dir="2700000" algn="tl">
                    <a:srgbClr val="000000">
                      <a:alpha val="43137"/>
                    </a:srgbClr>
                  </a:outerShdw>
                </a:effectLst>
              </a:rPr>
            </a:br>
            <a:endParaRPr lang="tr-TR" dirty="0">
              <a:solidFill>
                <a:srgbClr val="92D050"/>
              </a:solidFill>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id="{AA9296E1-0054-6E3F-89DB-79A316F04FBF}"/>
              </a:ext>
            </a:extLst>
          </p:cNvPr>
          <p:cNvSpPr>
            <a:spLocks noGrp="1"/>
          </p:cNvSpPr>
          <p:nvPr>
            <p:ph idx="1"/>
          </p:nvPr>
        </p:nvSpPr>
        <p:spPr/>
        <p:txBody>
          <a:bodyPr>
            <a:normAutofit fontScale="92500"/>
          </a:bodyPr>
          <a:lstStyle/>
          <a:p>
            <a:pPr algn="just"/>
            <a:r>
              <a:rPr lang="tr-TR" b="0" i="0" dirty="0">
                <a:solidFill>
                  <a:srgbClr val="3A3A3C"/>
                </a:solidFill>
                <a:effectLst/>
                <a:latin typeface="Open Sans" panose="020B0606030504020204" pitchFamily="34" charset="0"/>
              </a:rPr>
              <a:t>Bağımlılığa neden olan faktörler incelendiğinde bağımlılığın nedeni olarak tek bir etkenden söz etmek güçtür. Bağımlılık için birçok etken söz konusu olabilir. Psikolojik ve biyolojik etkenler bağımlılık sürecini etkilemektedir. Kişi ilk olarak merak ve korku duygusu ile kullanımı denemek isteyebilir. Merakla birlikte </a:t>
            </a:r>
            <a:r>
              <a:rPr lang="tr-TR" b="0" i="1" dirty="0">
                <a:solidFill>
                  <a:srgbClr val="3A3A3C"/>
                </a:solidFill>
                <a:effectLst/>
                <a:latin typeface="Open Sans" panose="020B0606030504020204" pitchFamily="34" charset="0"/>
              </a:rPr>
              <a:t>bir kereden bir şey olmaz</a:t>
            </a:r>
            <a:r>
              <a:rPr lang="tr-TR" b="0" i="0" dirty="0">
                <a:solidFill>
                  <a:srgbClr val="3A3A3C"/>
                </a:solidFill>
                <a:effectLst/>
                <a:latin typeface="Open Sans" panose="020B0606030504020204" pitchFamily="34" charset="0"/>
              </a:rPr>
              <a:t> düşüncesi ile kullanım gerçekleşir. Bağımlılık beyinde dopamin adlı nörotransmiteri etkilemektedir. Dopamin; düşünce, his, motivasyon, hareket, dikkat ve karar verme gibi birçok temel fonksiyonel süreçte yer alır. Kullanılan maddeye bağlı olarak kullanım sıklığı, kullanım süresi, kullanılan madde türüne göre değişiklik gösterse de dopamin hormonunun kullanım sürecine bağlı olarak zarar görmesi sonucu beyin doğru şekilde çalışamamaya başlar ve bağımlılık ortaya çıkar. Bundan dolayı bağımlılığı bir beyin hastalığı olarak ele alabiliriz.</a:t>
            </a:r>
            <a:endParaRPr lang="tr-TR" dirty="0"/>
          </a:p>
        </p:txBody>
      </p:sp>
    </p:spTree>
    <p:extLst>
      <p:ext uri="{BB962C8B-B14F-4D97-AF65-F5344CB8AC3E}">
        <p14:creationId xmlns:p14="http://schemas.microsoft.com/office/powerpoint/2010/main" val="54426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AE6F6E0-D498-38B7-BED0-7AD21C62F8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5371" y="354134"/>
            <a:ext cx="6149730" cy="6149730"/>
          </a:xfrm>
        </p:spPr>
      </p:pic>
      <p:sp>
        <p:nvSpPr>
          <p:cNvPr id="7" name="Metin kutusu 6">
            <a:extLst>
              <a:ext uri="{FF2B5EF4-FFF2-40B4-BE49-F238E27FC236}">
                <a16:creationId xmlns:a16="http://schemas.microsoft.com/office/drawing/2014/main" id="{5D633401-AA74-4FE1-48F7-AE47B3CAF1C1}"/>
              </a:ext>
            </a:extLst>
          </p:cNvPr>
          <p:cNvSpPr txBox="1"/>
          <p:nvPr/>
        </p:nvSpPr>
        <p:spPr>
          <a:xfrm rot="16200000">
            <a:off x="-2027941" y="3167389"/>
            <a:ext cx="4744039" cy="523220"/>
          </a:xfrm>
          <a:prstGeom prst="rect">
            <a:avLst/>
          </a:prstGeom>
          <a:noFill/>
        </p:spPr>
        <p:txBody>
          <a:bodyPr wrap="square" rtlCol="0">
            <a:spAutoFit/>
          </a:bodyPr>
          <a:lstStyle/>
          <a:p>
            <a:pPr algn="ctr"/>
            <a:r>
              <a:rPr lang="tr-TR" sz="2800" b="1" dirty="0">
                <a:solidFill>
                  <a:schemeClr val="bg1"/>
                </a:solidFill>
              </a:rPr>
              <a:t>BAĞIMLILIK DÖNGÜSÜ</a:t>
            </a:r>
          </a:p>
        </p:txBody>
      </p:sp>
    </p:spTree>
    <p:extLst>
      <p:ext uri="{BB962C8B-B14F-4D97-AF65-F5344CB8AC3E}">
        <p14:creationId xmlns:p14="http://schemas.microsoft.com/office/powerpoint/2010/main" val="387266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1676CA-119E-6A49-F57A-4D255302C575}"/>
              </a:ext>
            </a:extLst>
          </p:cNvPr>
          <p:cNvSpPr>
            <a:spLocks noGrp="1"/>
          </p:cNvSpPr>
          <p:nvPr>
            <p:ph type="title"/>
          </p:nvPr>
        </p:nvSpPr>
        <p:spPr/>
        <p:txBody>
          <a:bodyPr/>
          <a:lstStyle/>
          <a:p>
            <a:r>
              <a:rPr lang="tr-TR" dirty="0">
                <a:solidFill>
                  <a:srgbClr val="FFC000"/>
                </a:solidFill>
              </a:rPr>
              <a:t>Tanı Ölçütleri</a:t>
            </a:r>
          </a:p>
        </p:txBody>
      </p:sp>
      <p:sp>
        <p:nvSpPr>
          <p:cNvPr id="3" name="İçerik Yer Tutucusu 2">
            <a:extLst>
              <a:ext uri="{FF2B5EF4-FFF2-40B4-BE49-F238E27FC236}">
                <a16:creationId xmlns:a16="http://schemas.microsoft.com/office/drawing/2014/main" id="{DC24B0C2-4179-DC28-93CF-B8D0C7912F6D}"/>
              </a:ext>
            </a:extLst>
          </p:cNvPr>
          <p:cNvSpPr>
            <a:spLocks noGrp="1"/>
          </p:cNvSpPr>
          <p:nvPr>
            <p:ph idx="1"/>
          </p:nvPr>
        </p:nvSpPr>
        <p:spPr/>
        <p:txBody>
          <a:bodyPr>
            <a:normAutofit fontScale="92500"/>
          </a:bodyPr>
          <a:lstStyle/>
          <a:p>
            <a:pPr algn="l"/>
            <a:r>
              <a:rPr lang="tr-TR" b="1" i="0" dirty="0">
                <a:solidFill>
                  <a:srgbClr val="3A3A3C"/>
                </a:solidFill>
                <a:effectLst/>
                <a:latin typeface="Ubuntu" panose="020B0604020202020204" pitchFamily="34" charset="0"/>
              </a:rPr>
              <a:t>DSM 5 Tanı Ölçütleri Başvuru El Kitabında (2013)  yer alan bağımlılık kriterleri şunlardır:</a:t>
            </a:r>
          </a:p>
          <a:p>
            <a:pPr algn="l">
              <a:buFont typeface="+mj-lt"/>
              <a:buAutoNum type="arabicPeriod"/>
            </a:pPr>
            <a:r>
              <a:rPr lang="tr-TR" b="0" i="0" dirty="0">
                <a:solidFill>
                  <a:srgbClr val="000000"/>
                </a:solidFill>
                <a:effectLst/>
                <a:latin typeface="Open Sans" panose="020B0606030504020204" pitchFamily="34" charset="0"/>
              </a:rPr>
              <a:t>Tasarladığından daha uzun süreli kullanım</a:t>
            </a:r>
          </a:p>
          <a:p>
            <a:pPr algn="l">
              <a:buFont typeface="+mj-lt"/>
              <a:buAutoNum type="arabicPeriod"/>
            </a:pPr>
            <a:r>
              <a:rPr lang="tr-TR" b="0" i="0" dirty="0">
                <a:solidFill>
                  <a:srgbClr val="000000"/>
                </a:solidFill>
                <a:effectLst/>
                <a:latin typeface="Open Sans" panose="020B0606030504020204" pitchFamily="34" charset="0"/>
              </a:rPr>
              <a:t>Geçmişte başarısız bırakma girişimleri</a:t>
            </a:r>
          </a:p>
          <a:p>
            <a:pPr algn="l">
              <a:buFont typeface="+mj-lt"/>
              <a:buAutoNum type="arabicPeriod"/>
            </a:pPr>
            <a:r>
              <a:rPr lang="tr-TR" b="0" i="0" dirty="0">
                <a:solidFill>
                  <a:srgbClr val="000000"/>
                </a:solidFill>
                <a:effectLst/>
                <a:latin typeface="Open Sans" panose="020B0606030504020204" pitchFamily="34" charset="0"/>
              </a:rPr>
              <a:t>Zamanının çoğunu madde bulmak ve kullanmak için ayırma</a:t>
            </a:r>
          </a:p>
          <a:p>
            <a:pPr algn="l">
              <a:buFont typeface="+mj-lt"/>
              <a:buAutoNum type="arabicPeriod"/>
            </a:pPr>
            <a:r>
              <a:rPr lang="tr-TR" b="0" i="0" dirty="0">
                <a:solidFill>
                  <a:srgbClr val="000000"/>
                </a:solidFill>
                <a:effectLst/>
                <a:latin typeface="Open Sans" panose="020B0606030504020204" pitchFamily="34" charset="0"/>
              </a:rPr>
              <a:t>Olumsuz etkilerine ve zarar görmesine rağmen kullanmaya devam etme</a:t>
            </a:r>
          </a:p>
          <a:p>
            <a:pPr algn="l">
              <a:buFont typeface="+mj-lt"/>
              <a:buAutoNum type="arabicPeriod"/>
            </a:pPr>
            <a:r>
              <a:rPr lang="tr-TR" b="0" i="0" dirty="0">
                <a:solidFill>
                  <a:srgbClr val="000000"/>
                </a:solidFill>
                <a:effectLst/>
                <a:latin typeface="Open Sans" panose="020B0606030504020204" pitchFamily="34" charset="0"/>
              </a:rPr>
              <a:t>Madde kullanım isteği</a:t>
            </a:r>
          </a:p>
          <a:p>
            <a:pPr algn="l">
              <a:buFont typeface="+mj-lt"/>
              <a:buAutoNum type="arabicPeriod"/>
            </a:pPr>
            <a:r>
              <a:rPr lang="tr-TR" b="0" i="0" dirty="0">
                <a:solidFill>
                  <a:srgbClr val="000000"/>
                </a:solidFill>
                <a:effectLst/>
                <a:latin typeface="Open Sans" panose="020B0606030504020204" pitchFamily="34" charset="0"/>
              </a:rPr>
              <a:t>Tolerans (kullanılan madde miktarının yeterli gelmemesi sebebiyle giderek artırılması)</a:t>
            </a:r>
          </a:p>
          <a:p>
            <a:pPr algn="l">
              <a:buFont typeface="+mj-lt"/>
              <a:buAutoNum type="arabicPeriod"/>
            </a:pPr>
            <a:r>
              <a:rPr lang="tr-TR" b="0" i="0" dirty="0">
                <a:solidFill>
                  <a:srgbClr val="000000"/>
                </a:solidFill>
                <a:effectLst/>
                <a:latin typeface="Open Sans" panose="020B0606030504020204" pitchFamily="34" charset="0"/>
              </a:rPr>
              <a:t>Yoksunluk (Amerikan Psikiyatri Birliği, çev. 2013). </a:t>
            </a:r>
          </a:p>
          <a:p>
            <a:endParaRPr lang="tr-TR" dirty="0"/>
          </a:p>
        </p:txBody>
      </p:sp>
    </p:spTree>
    <p:extLst>
      <p:ext uri="{BB962C8B-B14F-4D97-AF65-F5344CB8AC3E}">
        <p14:creationId xmlns:p14="http://schemas.microsoft.com/office/powerpoint/2010/main" val="395997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B36E9C52-2B8A-FEED-B2C1-B45CE929A19C}"/>
              </a:ext>
            </a:extLst>
          </p:cNvPr>
          <p:cNvGraphicFramePr>
            <a:graphicFrameLocks noGrp="1"/>
          </p:cNvGraphicFramePr>
          <p:nvPr>
            <p:ph idx="1"/>
            <p:extLst>
              <p:ext uri="{D42A27DB-BD31-4B8C-83A1-F6EECF244321}">
                <p14:modId xmlns:p14="http://schemas.microsoft.com/office/powerpoint/2010/main" val="1926482691"/>
              </p:ext>
            </p:extLst>
          </p:nvPr>
        </p:nvGraphicFramePr>
        <p:xfrm>
          <a:off x="1120922" y="422774"/>
          <a:ext cx="8616966" cy="601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03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81EE61-C052-F249-7A92-9F4F04F50B61}"/>
              </a:ext>
            </a:extLst>
          </p:cNvPr>
          <p:cNvSpPr>
            <a:spLocks noGrp="1"/>
          </p:cNvSpPr>
          <p:nvPr>
            <p:ph type="title"/>
          </p:nvPr>
        </p:nvSpPr>
        <p:spPr>
          <a:xfrm>
            <a:off x="1251678" y="382385"/>
            <a:ext cx="10178322" cy="1154184"/>
          </a:xfrm>
        </p:spPr>
        <p:txBody>
          <a:bodyPr/>
          <a:lstStyle/>
          <a:p>
            <a:pPr algn="ctr"/>
            <a:r>
              <a:rPr lang="tr-TR" dirty="0">
                <a:solidFill>
                  <a:srgbClr val="FFC000"/>
                </a:solidFill>
              </a:rPr>
              <a:t>Tütün bağımlılığı</a:t>
            </a:r>
          </a:p>
        </p:txBody>
      </p:sp>
      <p:sp>
        <p:nvSpPr>
          <p:cNvPr id="3" name="İçerik Yer Tutucusu 2">
            <a:extLst>
              <a:ext uri="{FF2B5EF4-FFF2-40B4-BE49-F238E27FC236}">
                <a16:creationId xmlns:a16="http://schemas.microsoft.com/office/drawing/2014/main" id="{8E08A1FF-7B1C-4421-0951-5352A2FBE1A3}"/>
              </a:ext>
            </a:extLst>
          </p:cNvPr>
          <p:cNvSpPr>
            <a:spLocks noGrp="1"/>
          </p:cNvSpPr>
          <p:nvPr>
            <p:ph idx="1"/>
          </p:nvPr>
        </p:nvSpPr>
        <p:spPr>
          <a:xfrm>
            <a:off x="1251678" y="1536569"/>
            <a:ext cx="10178322" cy="4619134"/>
          </a:xfrm>
        </p:spPr>
        <p:txBody>
          <a:bodyPr>
            <a:normAutofit/>
          </a:bodyPr>
          <a:lstStyle/>
          <a:p>
            <a:pPr algn="just"/>
            <a:r>
              <a:rPr lang="tr-TR" i="0" dirty="0">
                <a:solidFill>
                  <a:srgbClr val="000000"/>
                </a:solidFill>
                <a:effectLst/>
                <a:latin typeface="Open Sans" panose="020B0606030504020204" pitchFamily="34" charset="0"/>
              </a:rPr>
              <a:t>Dünya Sağlık Örgütünün kriterlerine göre bir kişiye “tütün kullanım bozukluğu tanısı” konulabilmesi için, bireylerin en az bir aydır, düzenli olarak sigara kullanması ve diğer belirtileri taşıması gerekmektedir.</a:t>
            </a:r>
            <a:br>
              <a:rPr lang="tr-TR" i="0" dirty="0">
                <a:solidFill>
                  <a:srgbClr val="000000"/>
                </a:solidFill>
                <a:effectLst/>
                <a:latin typeface="Open Sans" panose="020B0606030504020204" pitchFamily="34" charset="0"/>
              </a:rPr>
            </a:br>
            <a:br>
              <a:rPr lang="tr-TR" i="0" dirty="0">
                <a:solidFill>
                  <a:srgbClr val="000000"/>
                </a:solidFill>
                <a:effectLst/>
                <a:latin typeface="Open Sans" panose="020B0606030504020204" pitchFamily="34" charset="0"/>
              </a:rPr>
            </a:br>
            <a:r>
              <a:rPr lang="tr-TR" i="0" dirty="0">
                <a:solidFill>
                  <a:srgbClr val="000000"/>
                </a:solidFill>
                <a:effectLst/>
                <a:latin typeface="Open Sans" panose="020B0606030504020204" pitchFamily="34" charset="0"/>
              </a:rPr>
              <a:t>En yaygın tütün ürünleri; sigara, sarmalık kıyılmış tütün mamulü, pipo, puro, </a:t>
            </a:r>
            <a:r>
              <a:rPr lang="tr-TR" i="0" dirty="0" err="1">
                <a:solidFill>
                  <a:srgbClr val="000000"/>
                </a:solidFill>
                <a:effectLst/>
                <a:latin typeface="Open Sans" panose="020B0606030504020204" pitchFamily="34" charset="0"/>
              </a:rPr>
              <a:t>nargilelik</a:t>
            </a:r>
            <a:r>
              <a:rPr lang="tr-TR" i="0" dirty="0">
                <a:solidFill>
                  <a:srgbClr val="000000"/>
                </a:solidFill>
                <a:effectLst/>
                <a:latin typeface="Open Sans" panose="020B0606030504020204" pitchFamily="34" charset="0"/>
              </a:rPr>
              <a:t> tütün mamulü, enfiye ve </a:t>
            </a:r>
            <a:r>
              <a:rPr lang="tr-TR" i="0" dirty="0" err="1">
                <a:solidFill>
                  <a:srgbClr val="000000"/>
                </a:solidFill>
                <a:effectLst/>
                <a:latin typeface="Open Sans" panose="020B0606030504020204" pitchFamily="34" charset="0"/>
              </a:rPr>
              <a:t>çiğnemelik</a:t>
            </a:r>
            <a:r>
              <a:rPr lang="tr-TR" i="0" dirty="0">
                <a:solidFill>
                  <a:srgbClr val="000000"/>
                </a:solidFill>
                <a:effectLst/>
                <a:latin typeface="Open Sans" panose="020B0606030504020204" pitchFamily="34" charset="0"/>
              </a:rPr>
              <a:t> tütündür.</a:t>
            </a:r>
          </a:p>
          <a:p>
            <a:pPr algn="just"/>
            <a:r>
              <a:rPr lang="tr-TR" i="0" dirty="0">
                <a:solidFill>
                  <a:srgbClr val="000000"/>
                </a:solidFill>
                <a:effectLst/>
                <a:latin typeface="Open Sans" panose="020B0606030504020204" pitchFamily="34" charset="0"/>
              </a:rPr>
              <a:t>Tütünün özgün maddesi koyu renkli bir sıvıdır ve bahsedilen bu zehirli sıvıya nikotin adı verilmektedir. Nikotinin şiddetli bağımlılık yapıcı etkisi vardır. 90-120 dakika boyunca alınmadığında, yoksunluk belirtileri ortaya çıkmaya başlar. Bu belirtiler tütünün bırakıldığı ilk gün en üst düzeyde hissedilebilir; ancak yoksunluk belirtileri zamanla azalarak yok olmaktadır.</a:t>
            </a:r>
            <a:endParaRPr lang="tr-TR" dirty="0"/>
          </a:p>
        </p:txBody>
      </p:sp>
    </p:spTree>
    <p:extLst>
      <p:ext uri="{BB962C8B-B14F-4D97-AF65-F5344CB8AC3E}">
        <p14:creationId xmlns:p14="http://schemas.microsoft.com/office/powerpoint/2010/main" val="75782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0E2143C-B2A3-C142-8A83-DD0EBA391198}"/>
              </a:ext>
            </a:extLst>
          </p:cNvPr>
          <p:cNvSpPr>
            <a:spLocks noGrp="1"/>
          </p:cNvSpPr>
          <p:nvPr>
            <p:ph idx="1"/>
          </p:nvPr>
        </p:nvSpPr>
        <p:spPr>
          <a:xfrm>
            <a:off x="1206631" y="669303"/>
            <a:ext cx="10223369" cy="5210289"/>
          </a:xfrm>
        </p:spPr>
        <p:txBody>
          <a:bodyPr>
            <a:normAutofit/>
          </a:bodyPr>
          <a:lstStyle/>
          <a:p>
            <a:pPr algn="l"/>
            <a:r>
              <a:rPr lang="tr-TR" sz="3200" b="1" i="0" dirty="0">
                <a:solidFill>
                  <a:srgbClr val="92D050"/>
                </a:solidFill>
                <a:effectLst/>
                <a:latin typeface="-apple-system"/>
              </a:rPr>
              <a:t>Sigarayı bırakmak için 10 adım:</a:t>
            </a:r>
          </a:p>
          <a:p>
            <a:pPr algn="l">
              <a:buFont typeface="+mj-lt"/>
              <a:buAutoNum type="arabicPeriod"/>
            </a:pPr>
            <a:r>
              <a:rPr lang="tr-TR" b="0" i="0" dirty="0">
                <a:solidFill>
                  <a:srgbClr val="214050"/>
                </a:solidFill>
                <a:effectLst/>
                <a:latin typeface="-apple-system"/>
              </a:rPr>
              <a:t>Bırakma gününüzü belirleyin</a:t>
            </a:r>
          </a:p>
          <a:p>
            <a:pPr algn="l">
              <a:buFont typeface="+mj-lt"/>
              <a:buAutoNum type="arabicPeriod"/>
            </a:pPr>
            <a:r>
              <a:rPr lang="tr-TR" b="0" i="0" dirty="0">
                <a:solidFill>
                  <a:srgbClr val="214050"/>
                </a:solidFill>
                <a:effectLst/>
                <a:latin typeface="-apple-system"/>
              </a:rPr>
              <a:t>Çevrenizdeki bütün sigara, çakmak, kibrit ve kül tablalarını uzaklaştırın</a:t>
            </a:r>
          </a:p>
          <a:p>
            <a:pPr algn="l">
              <a:buFont typeface="+mj-lt"/>
              <a:buAutoNum type="arabicPeriod"/>
            </a:pPr>
            <a:r>
              <a:rPr lang="tr-TR" b="0" i="0" dirty="0">
                <a:solidFill>
                  <a:srgbClr val="214050"/>
                </a:solidFill>
                <a:effectLst/>
                <a:latin typeface="-apple-system"/>
              </a:rPr>
              <a:t>Küçük hedefler koyun</a:t>
            </a:r>
          </a:p>
          <a:p>
            <a:pPr algn="l">
              <a:buFont typeface="+mj-lt"/>
              <a:buAutoNum type="arabicPeriod"/>
            </a:pPr>
            <a:r>
              <a:rPr lang="tr-TR" b="0" i="0" dirty="0">
                <a:solidFill>
                  <a:srgbClr val="214050"/>
                </a:solidFill>
                <a:effectLst/>
                <a:latin typeface="-apple-system"/>
              </a:rPr>
              <a:t>Kendinizi oyalayacak uğraşlar bulun</a:t>
            </a:r>
          </a:p>
          <a:p>
            <a:pPr algn="l">
              <a:buFont typeface="+mj-lt"/>
              <a:buAutoNum type="arabicPeriod"/>
            </a:pPr>
            <a:r>
              <a:rPr lang="tr-TR" b="0" i="0" dirty="0">
                <a:solidFill>
                  <a:srgbClr val="214050"/>
                </a:solidFill>
                <a:effectLst/>
                <a:latin typeface="-apple-system"/>
              </a:rPr>
              <a:t>Sık sık dişlerinizi fırçalayın ve duş alın</a:t>
            </a:r>
          </a:p>
          <a:p>
            <a:pPr algn="l">
              <a:buFont typeface="+mj-lt"/>
              <a:buAutoNum type="arabicPeriod"/>
            </a:pPr>
            <a:r>
              <a:rPr lang="tr-TR" b="0" i="0" dirty="0">
                <a:solidFill>
                  <a:srgbClr val="214050"/>
                </a:solidFill>
                <a:effectLst/>
                <a:latin typeface="-apple-system"/>
              </a:rPr>
              <a:t>Beslenmenize dikkat edin, bol su için</a:t>
            </a:r>
          </a:p>
          <a:p>
            <a:pPr algn="l">
              <a:buFont typeface="+mj-lt"/>
              <a:buAutoNum type="arabicPeriod"/>
            </a:pPr>
            <a:r>
              <a:rPr lang="tr-TR" b="0" i="0" dirty="0">
                <a:solidFill>
                  <a:srgbClr val="214050"/>
                </a:solidFill>
                <a:effectLst/>
                <a:latin typeface="-apple-system"/>
              </a:rPr>
              <a:t>Sigara isteğinizi tetikleyecek etkenlerden uzak durun</a:t>
            </a:r>
          </a:p>
          <a:p>
            <a:pPr algn="l">
              <a:buFont typeface="+mj-lt"/>
              <a:buAutoNum type="arabicPeriod"/>
            </a:pPr>
            <a:r>
              <a:rPr lang="tr-TR" b="0" i="0" dirty="0">
                <a:solidFill>
                  <a:srgbClr val="214050"/>
                </a:solidFill>
                <a:effectLst/>
                <a:latin typeface="-apple-system"/>
              </a:rPr>
              <a:t>Sakız çiğneyerek veya bitki çayı içerek sigara içme isteğinizin önüne geçin</a:t>
            </a:r>
          </a:p>
          <a:p>
            <a:pPr algn="l">
              <a:buFont typeface="+mj-lt"/>
              <a:buAutoNum type="arabicPeriod"/>
            </a:pPr>
            <a:r>
              <a:rPr lang="tr-TR" b="0" i="0" dirty="0">
                <a:solidFill>
                  <a:srgbClr val="214050"/>
                </a:solidFill>
                <a:effectLst/>
                <a:latin typeface="-apple-system"/>
              </a:rPr>
              <a:t>Temiz hava alın, hareket edin</a:t>
            </a:r>
          </a:p>
          <a:p>
            <a:pPr algn="l">
              <a:buFont typeface="+mj-lt"/>
              <a:buAutoNum type="arabicPeriod"/>
            </a:pPr>
            <a:r>
              <a:rPr lang="tr-TR" b="0" i="0" dirty="0">
                <a:solidFill>
                  <a:srgbClr val="214050"/>
                </a:solidFill>
                <a:effectLst/>
                <a:latin typeface="-apple-system"/>
              </a:rPr>
              <a:t>Canınız sigara isterse 10 kez derin nefes alıp verin</a:t>
            </a:r>
          </a:p>
          <a:p>
            <a:endParaRPr lang="tr-TR" dirty="0"/>
          </a:p>
        </p:txBody>
      </p:sp>
      <p:pic>
        <p:nvPicPr>
          <p:cNvPr id="4" name="Resim 3">
            <a:extLst>
              <a:ext uri="{FF2B5EF4-FFF2-40B4-BE49-F238E27FC236}">
                <a16:creationId xmlns:a16="http://schemas.microsoft.com/office/drawing/2014/main" id="{31B965A3-8FAD-7F2B-9C0B-F11DF0D3ACBF}"/>
              </a:ext>
            </a:extLst>
          </p:cNvPr>
          <p:cNvPicPr>
            <a:picLocks noChangeAspect="1"/>
          </p:cNvPicPr>
          <p:nvPr/>
        </p:nvPicPr>
        <p:blipFill>
          <a:blip r:embed="rId2"/>
          <a:stretch>
            <a:fillRect/>
          </a:stretch>
        </p:blipFill>
        <p:spPr>
          <a:xfrm>
            <a:off x="7888801" y="4916286"/>
            <a:ext cx="3371380" cy="1719221"/>
          </a:xfrm>
          <a:prstGeom prst="rect">
            <a:avLst/>
          </a:prstGeom>
        </p:spPr>
      </p:pic>
    </p:spTree>
    <p:extLst>
      <p:ext uri="{BB962C8B-B14F-4D97-AF65-F5344CB8AC3E}">
        <p14:creationId xmlns:p14="http://schemas.microsoft.com/office/powerpoint/2010/main" val="180953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C3FF42-C2F4-77E1-5128-E6943C1F691B}"/>
              </a:ext>
            </a:extLst>
          </p:cNvPr>
          <p:cNvSpPr>
            <a:spLocks noGrp="1"/>
          </p:cNvSpPr>
          <p:nvPr>
            <p:ph type="title"/>
          </p:nvPr>
        </p:nvSpPr>
        <p:spPr>
          <a:xfrm>
            <a:off x="1251678" y="382385"/>
            <a:ext cx="10178322" cy="1078770"/>
          </a:xfrm>
        </p:spPr>
        <p:txBody>
          <a:bodyPr/>
          <a:lstStyle/>
          <a:p>
            <a:pPr algn="ctr"/>
            <a:r>
              <a:rPr lang="tr-TR" dirty="0">
                <a:solidFill>
                  <a:srgbClr val="FFC000"/>
                </a:solidFill>
              </a:rPr>
              <a:t>Alkol bağımlılığı</a:t>
            </a:r>
          </a:p>
        </p:txBody>
      </p:sp>
      <p:sp>
        <p:nvSpPr>
          <p:cNvPr id="3" name="İçerik Yer Tutucusu 2">
            <a:extLst>
              <a:ext uri="{FF2B5EF4-FFF2-40B4-BE49-F238E27FC236}">
                <a16:creationId xmlns:a16="http://schemas.microsoft.com/office/drawing/2014/main" id="{BD56DC74-4D17-14FA-EAA7-3070E50F6FC7}"/>
              </a:ext>
            </a:extLst>
          </p:cNvPr>
          <p:cNvSpPr>
            <a:spLocks noGrp="1"/>
          </p:cNvSpPr>
          <p:nvPr>
            <p:ph idx="1"/>
          </p:nvPr>
        </p:nvSpPr>
        <p:spPr>
          <a:xfrm>
            <a:off x="1251678" y="1282045"/>
            <a:ext cx="10178322" cy="5373279"/>
          </a:xfrm>
        </p:spPr>
        <p:txBody>
          <a:bodyPr>
            <a:normAutofit fontScale="85000" lnSpcReduction="10000"/>
          </a:bodyPr>
          <a:lstStyle/>
          <a:p>
            <a:pPr marL="0" indent="0" algn="l">
              <a:buNone/>
            </a:pPr>
            <a:r>
              <a:rPr lang="tr-TR" b="0" i="0" dirty="0">
                <a:solidFill>
                  <a:schemeClr val="tx1"/>
                </a:solidFill>
                <a:effectLst/>
                <a:latin typeface="Ubuntu" panose="020B0504030602030204" pitchFamily="34" charset="0"/>
              </a:rPr>
              <a:t>Amerikan Psikiyatri Birliğinin belirlediği DSM- 5 tanı ölçütlerine göre alkol bağımlılığı; on iki aylık bir süre içinde, aşağıdakilerden en az ikisi ile kendini gösteren, günlük hayatında belirgin bir sıkıntıya ya da işlevsellikte düşmeye yol açan, sorunlu bir alkol kullanım örüntüsüdür.</a:t>
            </a:r>
            <a:r>
              <a:rPr lang="tr-TR" b="0" i="0" dirty="0">
                <a:solidFill>
                  <a:srgbClr val="000000"/>
                </a:solidFill>
                <a:effectLst/>
                <a:latin typeface="Open Sans" panose="020B0606030504020204" pitchFamily="34" charset="0"/>
              </a:rPr>
              <a:t> </a:t>
            </a:r>
          </a:p>
          <a:p>
            <a:pPr marL="457200" indent="-457200" algn="l">
              <a:buAutoNum type="arabicPeriod"/>
            </a:pPr>
            <a:r>
              <a:rPr lang="tr-TR" b="0" i="0" dirty="0">
                <a:solidFill>
                  <a:srgbClr val="000000"/>
                </a:solidFill>
                <a:effectLst/>
                <a:latin typeface="Open Sans" panose="020B0606030504020204" pitchFamily="34" charset="0"/>
              </a:rPr>
              <a:t>Kullanımı kontrol etme kabiliyetinin bozulması,</a:t>
            </a:r>
          </a:p>
          <a:p>
            <a:pPr marL="457200" indent="-457200" algn="l">
              <a:buAutoNum type="arabicPeriod"/>
            </a:pPr>
            <a:r>
              <a:rPr lang="tr-TR" b="0" i="0" dirty="0">
                <a:solidFill>
                  <a:srgbClr val="000000"/>
                </a:solidFill>
                <a:effectLst/>
                <a:latin typeface="Open Sans" panose="020B0606030504020204" pitchFamily="34" charset="0"/>
              </a:rPr>
              <a:t>Alkol kullanmayı bırakmak ya da denetim altında tutmak için sürekli bir istek ya da sonuç vermeyen çabalar olması,</a:t>
            </a:r>
          </a:p>
          <a:p>
            <a:pPr algn="l">
              <a:buFont typeface="+mj-lt"/>
              <a:buAutoNum type="arabicPeriod"/>
            </a:pPr>
            <a:r>
              <a:rPr lang="tr-TR" b="0" i="0" dirty="0">
                <a:solidFill>
                  <a:srgbClr val="000000"/>
                </a:solidFill>
                <a:effectLst/>
                <a:latin typeface="Open Sans" panose="020B0606030504020204" pitchFamily="34" charset="0"/>
              </a:rPr>
              <a:t>Alkol kullanımına diğer etkinliklere göre daha fazla öncelik verilmesi,</a:t>
            </a:r>
          </a:p>
          <a:p>
            <a:pPr algn="l">
              <a:buFont typeface="+mj-lt"/>
              <a:buAutoNum type="arabicPeriod"/>
            </a:pPr>
            <a:r>
              <a:rPr lang="tr-TR" b="0" i="0" dirty="0">
                <a:solidFill>
                  <a:srgbClr val="000000"/>
                </a:solidFill>
                <a:effectLst/>
                <a:latin typeface="Open Sans" panose="020B0606030504020204" pitchFamily="34" charset="0"/>
              </a:rPr>
              <a:t>İşte, okulda ya da evdeki konumunun gereği olan başlıca yükümlülüklerini yerine getirememe,</a:t>
            </a:r>
          </a:p>
          <a:p>
            <a:pPr algn="l">
              <a:buFont typeface="+mj-lt"/>
              <a:buAutoNum type="arabicPeriod"/>
            </a:pPr>
            <a:r>
              <a:rPr lang="tr-TR" b="0" i="0" dirty="0">
                <a:solidFill>
                  <a:srgbClr val="000000"/>
                </a:solidFill>
                <a:effectLst/>
                <a:latin typeface="Open Sans" panose="020B0606030504020204" pitchFamily="34" charset="0"/>
              </a:rPr>
              <a:t>Zararlarla veya olumsuz sonuçlarla karşılaşılmasına rağmen kullanıma devam edilmesiyle kendini gösteren güçlü bir alkol kullanma isteği,</a:t>
            </a:r>
          </a:p>
          <a:p>
            <a:pPr algn="l">
              <a:buFont typeface="+mj-lt"/>
              <a:buAutoNum type="arabicPeriod"/>
            </a:pPr>
            <a:r>
              <a:rPr lang="tr-TR" b="0" i="0" dirty="0">
                <a:solidFill>
                  <a:srgbClr val="000000"/>
                </a:solidFill>
                <a:effectLst/>
                <a:latin typeface="Open Sans" panose="020B0606030504020204" pitchFamily="34" charset="0"/>
              </a:rPr>
              <a:t>Alkolün gitgide eski etkisini kaybetmesi (tolerans geliştirilmesi),</a:t>
            </a:r>
          </a:p>
          <a:p>
            <a:pPr algn="l">
              <a:buFont typeface="+mj-lt"/>
              <a:buAutoNum type="arabicPeriod"/>
            </a:pPr>
            <a:r>
              <a:rPr lang="tr-TR" b="0" i="0" dirty="0">
                <a:solidFill>
                  <a:srgbClr val="000000"/>
                </a:solidFill>
                <a:effectLst/>
                <a:latin typeface="Open Sans" panose="020B0606030504020204" pitchFamily="34" charset="0"/>
              </a:rPr>
              <a:t>Çoğu kez, istendiğinden daha fazla ya da daha uzun süreli olarak alkol alınması,</a:t>
            </a:r>
          </a:p>
          <a:p>
            <a:pPr algn="l">
              <a:buFont typeface="+mj-lt"/>
              <a:buAutoNum type="arabicPeriod"/>
            </a:pPr>
            <a:r>
              <a:rPr lang="tr-TR" b="0" i="0" dirty="0">
                <a:solidFill>
                  <a:srgbClr val="000000"/>
                </a:solidFill>
                <a:effectLst/>
                <a:latin typeface="Open Sans" panose="020B0606030504020204" pitchFamily="34" charset="0"/>
              </a:rPr>
              <a:t>Alkolün etkilerinin neden olduğu ya da alevlendirdiği, sürekli ya da yineleyici toplumsal ya da kişiler arası sorunlar olmasına karşın alkol kullanımını sürdürme,</a:t>
            </a:r>
          </a:p>
          <a:p>
            <a:pPr algn="l">
              <a:buFont typeface="+mj-lt"/>
              <a:buAutoNum type="arabicPeriod"/>
            </a:pPr>
            <a:r>
              <a:rPr lang="tr-TR" b="0" i="0" dirty="0">
                <a:solidFill>
                  <a:srgbClr val="000000"/>
                </a:solidFill>
                <a:effectLst/>
                <a:latin typeface="Open Sans" panose="020B0606030504020204" pitchFamily="34" charset="0"/>
              </a:rPr>
              <a:t>Yineleyici bir biçimde, tehlikeli olabilecek durumlarda alkol kullanma,</a:t>
            </a:r>
          </a:p>
          <a:p>
            <a:pPr algn="l">
              <a:buFont typeface="+mj-lt"/>
              <a:buAutoNum type="arabicPeriod"/>
            </a:pPr>
            <a:r>
              <a:rPr lang="tr-TR" b="0" i="0" dirty="0">
                <a:solidFill>
                  <a:srgbClr val="000000"/>
                </a:solidFill>
                <a:effectLst/>
                <a:latin typeface="Open Sans" panose="020B0606030504020204" pitchFamily="34" charset="0"/>
              </a:rPr>
              <a:t>Alkol kullanımının kesilmesi veya azaltılması sonrasında yoksunluk belirtilerinin görülmesi.</a:t>
            </a:r>
          </a:p>
          <a:p>
            <a:endParaRPr lang="tr-TR" b="0" i="0" dirty="0">
              <a:solidFill>
                <a:schemeClr val="tx1"/>
              </a:solidFill>
              <a:effectLst/>
              <a:latin typeface="Ubuntu" panose="020B0504030602030204" pitchFamily="34" charset="0"/>
            </a:endParaRPr>
          </a:p>
        </p:txBody>
      </p:sp>
    </p:spTree>
    <p:extLst>
      <p:ext uri="{BB962C8B-B14F-4D97-AF65-F5344CB8AC3E}">
        <p14:creationId xmlns:p14="http://schemas.microsoft.com/office/powerpoint/2010/main" val="4094253103"/>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Rozet</Template>
  <TotalTime>341</TotalTime>
  <Words>2219</Words>
  <Application>Microsoft Office PowerPoint</Application>
  <PresentationFormat>Geniş ekran</PresentationFormat>
  <Paragraphs>150</Paragraphs>
  <Slides>27</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27</vt:i4>
      </vt:variant>
    </vt:vector>
  </HeadingPairs>
  <TitlesOfParts>
    <vt:vector size="38" baseType="lpstr">
      <vt:lpstr>-apple-system</vt:lpstr>
      <vt:lpstr>Arial</vt:lpstr>
      <vt:lpstr>Arial</vt:lpstr>
      <vt:lpstr>Calibri</vt:lpstr>
      <vt:lpstr>Cascadia Mono SemiBold</vt:lpstr>
      <vt:lpstr>Gill Sans MT</vt:lpstr>
      <vt:lpstr>Impact</vt:lpstr>
      <vt:lpstr>Open Sans</vt:lpstr>
      <vt:lpstr>Roboto</vt:lpstr>
      <vt:lpstr>Ubuntu</vt:lpstr>
      <vt:lpstr>Rozet</vt:lpstr>
      <vt:lpstr>Sultançiftliği Anadolu lisesi rehberlik servisi BAĞIMLILIKLA MÜCADELE semineri </vt:lpstr>
      <vt:lpstr>Bağımlılık Nedir? </vt:lpstr>
      <vt:lpstr>Bağımlılık Nasıl Oluşur? </vt:lpstr>
      <vt:lpstr>PowerPoint Sunusu</vt:lpstr>
      <vt:lpstr>Tanı Ölçütleri</vt:lpstr>
      <vt:lpstr>PowerPoint Sunusu</vt:lpstr>
      <vt:lpstr>Tütün bağımlılığı</vt:lpstr>
      <vt:lpstr>PowerPoint Sunusu</vt:lpstr>
      <vt:lpstr>Alkol bağımlılığı</vt:lpstr>
      <vt:lpstr>Tedavi için</vt:lpstr>
      <vt:lpstr>Kumar bağımlılığı</vt:lpstr>
      <vt:lpstr>Tedavi için</vt:lpstr>
      <vt:lpstr>Kişi Kumar Oynama Düşüncesiyle Başa Çıkabilmek İçin  </vt:lpstr>
      <vt:lpstr>Teknoloji bağımlılığı</vt:lpstr>
      <vt:lpstr>Önerilen ekran süreleri</vt:lpstr>
      <vt:lpstr>Ekran kullanımı nasıl olmalı?</vt:lpstr>
      <vt:lpstr>PowerPoint Sunusu</vt:lpstr>
      <vt:lpstr>Ne yapmalı? </vt:lpstr>
      <vt:lpstr>Ne yapmamalı?</vt:lpstr>
      <vt:lpstr>MADDE BAĞIMLILIĞI</vt:lpstr>
      <vt:lpstr>PowerPoint Sunusu</vt:lpstr>
      <vt:lpstr>PowerPoint Sunusu</vt:lpstr>
      <vt:lpstr>PowerPoint Sunusu</vt:lpstr>
      <vt:lpstr>PowerPoint Sunusu</vt:lpstr>
      <vt:lpstr>Ne yapmalı?</vt:lpstr>
      <vt:lpstr>NE YAPMAMALI?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BAĞIMLILIKLA MÜCADELE</dc:title>
  <dc:creator>sultançiftliği a.l</dc:creator>
  <cp:lastModifiedBy>sultançiftliği a.l</cp:lastModifiedBy>
  <cp:revision>15</cp:revision>
  <dcterms:created xsi:type="dcterms:W3CDTF">2023-02-20T10:56:16Z</dcterms:created>
  <dcterms:modified xsi:type="dcterms:W3CDTF">2023-02-24T05:25:41Z</dcterms:modified>
</cp:coreProperties>
</file>